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Default Extension="wav" ContentType="audio/wav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2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  <p:sldId id="270" r:id="rId14"/>
    <p:sldId id="271" r:id="rId15"/>
    <p:sldId id="272" r:id="rId16"/>
    <p:sldId id="274" r:id="rId17"/>
    <p:sldId id="275" r:id="rId18"/>
    <p:sldId id="276" r:id="rId19"/>
    <p:sldId id="277" r:id="rId20"/>
    <p:sldId id="278" r:id="rId2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D34817"/>
    <a:srgbClr val="680000"/>
    <a:srgbClr val="9B320E"/>
    <a:srgbClr val="FF2400"/>
    <a:srgbClr val="333333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15620"/>
    <p:restoredTop sz="94660"/>
  </p:normalViewPr>
  <p:slideViewPr>
    <p:cSldViewPr>
      <p:cViewPr>
        <p:scale>
          <a:sx n="75" d="100"/>
          <a:sy n="75" d="100"/>
        </p:scale>
        <p:origin x="-2076" y="-8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Равнобедренный треугольник 6"/>
          <p:cNvSpPr/>
          <p:nvPr/>
        </p:nvSpPr>
        <p:spPr>
          <a:xfrm rot="16200000">
            <a:off x="7554353" y="5254283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Заголовок 7"/>
          <p:cNvSpPr>
            <a:spLocks noGrp="1"/>
          </p:cNvSpPr>
          <p:nvPr>
            <p:ph type="ctrTitle"/>
          </p:nvPr>
        </p:nvSpPr>
        <p:spPr>
          <a:xfrm>
            <a:off x="540544" y="776288"/>
            <a:ext cx="8062912" cy="1470025"/>
          </a:xfrm>
        </p:spPr>
        <p:txBody>
          <a:bodyPr anchor="b">
            <a:normAutofit/>
          </a:bodyPr>
          <a:lstStyle>
            <a:lvl1pPr algn="r">
              <a:defRPr sz="440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9" name="Подзаголовок 8"/>
          <p:cNvSpPr>
            <a:spLocks noGrp="1"/>
          </p:cNvSpPr>
          <p:nvPr>
            <p:ph type="subTitle" idx="1"/>
          </p:nvPr>
        </p:nvSpPr>
        <p:spPr>
          <a:xfrm>
            <a:off x="540544" y="2250280"/>
            <a:ext cx="8062912" cy="1752600"/>
          </a:xfrm>
        </p:spPr>
        <p:txBody>
          <a:bodyPr/>
          <a:lstStyle>
            <a:lvl1pPr marL="0" marR="36576" indent="0" algn="r">
              <a:spcBef>
                <a:spcPts val="0"/>
              </a:spcBef>
              <a:buNone/>
              <a:defRPr>
                <a:ln>
                  <a:solidFill>
                    <a:schemeClr val="bg2"/>
                  </a:solidFill>
                </a:ln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ru-RU" smtClean="0"/>
              <a:t>Образец подзаголовка</a:t>
            </a:r>
            <a:endParaRPr kumimoji="0" lang="en-US"/>
          </a:p>
        </p:txBody>
      </p:sp>
      <p:sp>
        <p:nvSpPr>
          <p:cNvPr id="28" name="Дата 27"/>
          <p:cNvSpPr>
            <a:spLocks noGrp="1"/>
          </p:cNvSpPr>
          <p:nvPr>
            <p:ph type="dt" sz="half" idx="10"/>
          </p:nvPr>
        </p:nvSpPr>
        <p:spPr>
          <a:xfrm>
            <a:off x="1371600" y="6012656"/>
            <a:ext cx="5791200" cy="365125"/>
          </a:xfrm>
        </p:spPr>
        <p:txBody>
          <a:bodyPr tIns="0" bIns="0" anchor="t"/>
          <a:lstStyle>
            <a:lvl1pPr algn="r">
              <a:defRPr sz="1000"/>
            </a:lvl1pPr>
          </a:lstStyle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17" name="Нижний колонтитул 16"/>
          <p:cNvSpPr>
            <a:spLocks noGrp="1"/>
          </p:cNvSpPr>
          <p:nvPr>
            <p:ph type="ftr" sz="quarter" idx="11"/>
          </p:nvPr>
        </p:nvSpPr>
        <p:spPr>
          <a:xfrm>
            <a:off x="1371600" y="5650704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endParaRPr lang="ru-RU"/>
          </a:p>
        </p:txBody>
      </p:sp>
      <p:sp>
        <p:nvSpPr>
          <p:cNvPr id="29" name="Номер слайда 28"/>
          <p:cNvSpPr>
            <a:spLocks noGrp="1"/>
          </p:cNvSpPr>
          <p:nvPr>
            <p:ph type="sldNum" sz="quarter" idx="12"/>
          </p:nvPr>
        </p:nvSpPr>
        <p:spPr>
          <a:xfrm>
            <a:off x="8392247" y="5752307"/>
            <a:ext cx="502920" cy="365125"/>
          </a:xfrm>
        </p:spPr>
        <p:txBody>
          <a:bodyPr anchor="ctr"/>
          <a:lstStyle>
            <a:lvl1pPr algn="ctr">
              <a:defRPr sz="1300">
                <a:solidFill>
                  <a:srgbClr val="FFFFFF"/>
                </a:solidFill>
              </a:defRPr>
            </a:lvl1pPr>
          </a:lstStyle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781800" y="381000"/>
            <a:ext cx="1905000" cy="5486400"/>
          </a:xfrm>
        </p:spPr>
        <p:txBody>
          <a:bodyPr vert="eaVert"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381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</p:spPr>
        <p:txBody>
          <a:bodyPr/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457200" y="1882808"/>
            <a:ext cx="8229600" cy="4572000"/>
          </a:xfrm>
        </p:spPr>
        <p:txBody>
          <a:bodyPr/>
          <a:lstStyle/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4791456" y="6480048"/>
            <a:ext cx="2133600" cy="301752"/>
          </a:xfrm>
        </p:spPr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ый треугольник 8"/>
          <p:cNvSpPr/>
          <p:nvPr/>
        </p:nvSpPr>
        <p:spPr>
          <a:xfrm flipV="1">
            <a:off x="7034" y="7034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algn="ctr" defTabSz="914400" rtl="0" eaLnBrk="1" latinLnBrk="0" hangingPunct="1"/>
            <a:endParaRPr kumimoji="0"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Равнобедренный треугольник 7"/>
          <p:cNvSpPr/>
          <p:nvPr/>
        </p:nvSpPr>
        <p:spPr>
          <a:xfrm rot="5400000" flipV="1">
            <a:off x="7554353" y="309490"/>
            <a:ext cx="1892949" cy="1294228"/>
          </a:xfrm>
          <a:prstGeom prst="triangle">
            <a:avLst>
              <a:gd name="adj" fmla="val 51323"/>
            </a:avLst>
          </a:prstGeom>
          <a:gradFill flip="none" rotWithShape="1">
            <a:gsLst>
              <a:gs pos="0">
                <a:schemeClr val="accent1">
                  <a:shade val="30000"/>
                  <a:satMod val="155000"/>
                  <a:alpha val="100000"/>
                </a:schemeClr>
              </a:gs>
              <a:gs pos="60000">
                <a:schemeClr val="accent1">
                  <a:satMod val="160000"/>
                  <a:alpha val="100000"/>
                </a:schemeClr>
              </a:gs>
              <a:gs pos="100000">
                <a:schemeClr val="accent1">
                  <a:tint val="70000"/>
                  <a:satMod val="200000"/>
                  <a:alpha val="100000"/>
                </a:schemeClr>
              </a:gs>
            </a:gsLst>
            <a:lin ang="155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>
          <a:xfrm>
            <a:off x="6955632" y="6477000"/>
            <a:ext cx="2133600" cy="304800"/>
          </a:xfrm>
        </p:spPr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>
          <a:xfrm>
            <a:off x="2619376" y="6480969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>
          <a:xfrm>
            <a:off x="8451056" y="809624"/>
            <a:ext cx="502920" cy="300831"/>
          </a:xfrm>
        </p:spPr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 rot="10800000">
            <a:off x="6468794" y="9381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Прямая соединительная линия 9"/>
          <p:cNvCxnSpPr/>
          <p:nvPr/>
        </p:nvCxnSpPr>
        <p:spPr>
          <a:xfrm flipV="1"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1000" y="271464"/>
            <a:ext cx="7239000" cy="1362075"/>
          </a:xfrm>
        </p:spPr>
        <p:txBody>
          <a:bodyPr anchor="ctr"/>
          <a:lstStyle>
            <a:lvl1pPr marL="0" algn="l">
              <a:buNone/>
              <a:defRPr sz="3600" b="1" cap="none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381000" y="1633536"/>
            <a:ext cx="3886200" cy="2286000"/>
          </a:xfrm>
        </p:spPr>
        <p:txBody>
          <a:bodyPr anchor="t"/>
          <a:lstStyle>
            <a:lvl1pPr marL="54864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0056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48198" y="290732"/>
            <a:ext cx="1066800" cy="6153912"/>
          </a:xfrm>
        </p:spPr>
        <p:txBody>
          <a:bodyPr vert="vert270" anchor="b"/>
          <a:lstStyle>
            <a:lvl1pPr marL="0" algn="ctr">
              <a:defRPr sz="3300" b="1">
                <a:ln w="6350">
                  <a:solidFill>
                    <a:schemeClr val="tx1"/>
                  </a:solidFill>
                </a:ln>
                <a:solidFill>
                  <a:schemeClr val="tx1"/>
                </a:solidFill>
              </a:defRPr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1365006" y="290732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3"/>
          </p:nvPr>
        </p:nvSpPr>
        <p:spPr>
          <a:xfrm>
            <a:off x="1365006" y="3427124"/>
            <a:ext cx="581024" cy="3017520"/>
          </a:xfrm>
          <a:solidFill>
            <a:schemeClr val="bg1"/>
          </a:solidFill>
          <a:ln w="12700">
            <a:noFill/>
          </a:ln>
        </p:spPr>
        <p:txBody>
          <a:bodyPr vert="vert270" anchor="ctr"/>
          <a:lstStyle>
            <a:lvl1pPr marL="0" indent="0" algn="ctr">
              <a:buNone/>
              <a:defRPr sz="16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Содержимое 4"/>
          <p:cNvSpPr>
            <a:spLocks noGrp="1"/>
          </p:cNvSpPr>
          <p:nvPr>
            <p:ph sz="quarter" idx="2"/>
          </p:nvPr>
        </p:nvSpPr>
        <p:spPr>
          <a:xfrm>
            <a:off x="2022230" y="290732"/>
            <a:ext cx="6858000" cy="3017520"/>
          </a:xfrm>
        </p:spPr>
        <p:txBody>
          <a:bodyPr/>
          <a:lstStyle>
            <a:lvl1pPr algn="l">
              <a:defRPr sz="2400"/>
            </a:lvl1pPr>
            <a:lvl2pPr algn="l">
              <a:defRPr sz="2000"/>
            </a:lvl2pPr>
            <a:lvl3pPr algn="l">
              <a:defRPr sz="1800"/>
            </a:lvl3pPr>
            <a:lvl4pPr algn="l">
              <a:defRPr sz="1600"/>
            </a:lvl4pPr>
            <a:lvl5pPr algn="l"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2022230" y="3427124"/>
            <a:ext cx="6858000" cy="301752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0552" cy="301752"/>
          </a:xfrm>
        </p:spPr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>
          <a:xfrm>
            <a:off x="457200" y="6480969"/>
            <a:ext cx="4261104" cy="301752"/>
          </a:xfrm>
        </p:spPr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>
          <a:xfrm>
            <a:off x="7589520" y="6483096"/>
            <a:ext cx="502920" cy="301752"/>
          </a:xfrm>
        </p:spPr>
        <p:txBody>
          <a:bodyPr/>
          <a:lstStyle>
            <a:lvl1pPr algn="ctr">
              <a:defRPr/>
            </a:lvl1pPr>
          </a:lstStyle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>
          <a:xfrm>
            <a:off x="4791456" y="6480969"/>
            <a:ext cx="2133600" cy="301752"/>
          </a:xfrm>
        </p:spPr>
        <p:txBody>
          <a:bodyPr/>
          <a:lstStyle/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>
          <a:xfrm>
            <a:off x="457200" y="6481890"/>
            <a:ext cx="4260056" cy="300831"/>
          </a:xfrm>
        </p:spPr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>
          <a:xfrm>
            <a:off x="7589520" y="6480969"/>
            <a:ext cx="502920" cy="301752"/>
          </a:xfrm>
        </p:spPr>
        <p:txBody>
          <a:bodyPr/>
          <a:lstStyle/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367664"/>
            <a:ext cx="914400" cy="5943600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Текст 2"/>
          <p:cNvSpPr>
            <a:spLocks noGrp="1"/>
          </p:cNvSpPr>
          <p:nvPr>
            <p:ph type="body" idx="2"/>
          </p:nvPr>
        </p:nvSpPr>
        <p:spPr>
          <a:xfrm>
            <a:off x="1135856" y="367664"/>
            <a:ext cx="2438400" cy="5943600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1"/>
          </p:nvPr>
        </p:nvSpPr>
        <p:spPr>
          <a:xfrm>
            <a:off x="3651250" y="320040"/>
            <a:ext cx="5276088" cy="5989320"/>
          </a:xfrm>
        </p:spPr>
        <p:txBody>
          <a:bodyPr/>
          <a:lstStyle>
            <a:lvl1pPr>
              <a:spcBef>
                <a:spcPts val="0"/>
              </a:spcBef>
              <a:defRPr sz="30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ru-RU" smtClean="0"/>
              <a:t>Образец текста</a:t>
            </a:r>
          </a:p>
          <a:p>
            <a:pPr lvl="1" eaLnBrk="1" latinLnBrk="0" hangingPunct="1"/>
            <a:r>
              <a:rPr lang="ru-RU" smtClean="0"/>
              <a:t>Второй уровень</a:t>
            </a:r>
          </a:p>
          <a:p>
            <a:pPr lvl="2" eaLnBrk="1" latinLnBrk="0" hangingPunct="1"/>
            <a:r>
              <a:rPr lang="ru-RU" smtClean="0"/>
              <a:t>Третий уровень</a:t>
            </a:r>
          </a:p>
          <a:p>
            <a:pPr lvl="3" eaLnBrk="1" latinLnBrk="0" hangingPunct="1"/>
            <a:r>
              <a:rPr lang="ru-RU" smtClean="0"/>
              <a:t>Четвертый уровень</a:t>
            </a:r>
          </a:p>
          <a:p>
            <a:pPr lvl="4" eaLnBrk="1" latinLnBrk="0" hangingPunct="1"/>
            <a:r>
              <a:rPr lang="ru-RU" smtClean="0"/>
              <a:t>Пятый уровень</a:t>
            </a:r>
            <a:endParaRPr kumimoji="0" lang="en-US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278976" y="6556248"/>
            <a:ext cx="2133600" cy="301752"/>
          </a:xfrm>
        </p:spPr>
        <p:txBody>
          <a:bodyPr/>
          <a:lstStyle>
            <a:lvl1pPr>
              <a:defRPr sz="900"/>
            </a:lvl1pPr>
          </a:lstStyle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35856" y="6556248"/>
            <a:ext cx="5143120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410576" y="6556248"/>
            <a:ext cx="502920" cy="301752"/>
          </a:xfrm>
        </p:spPr>
        <p:txBody>
          <a:bodyPr/>
          <a:lstStyle>
            <a:lvl1pPr>
              <a:defRPr sz="900"/>
            </a:lvl1pPr>
          </a:lstStyle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19456" y="150896"/>
            <a:ext cx="914400" cy="6400800"/>
          </a:xfrm>
        </p:spPr>
        <p:txBody>
          <a:bodyPr vert="vert270" anchor="b"/>
          <a:lstStyle>
            <a:lvl1pPr marL="0" algn="l">
              <a:buNone/>
              <a:defRPr sz="3000" b="0" cap="all" baseline="0"/>
            </a:lvl1pPr>
          </a:lstStyle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138237" y="373966"/>
            <a:ext cx="7333488" cy="5486400"/>
          </a:xfrm>
          <a:solidFill>
            <a:schemeClr val="bg2">
              <a:shade val="5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ru-RU" smtClean="0"/>
              <a:t>Вставка рисунка</a:t>
            </a:r>
            <a:endParaRPr kumimoji="0" lang="en-US" dirty="0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143000" y="5867400"/>
            <a:ext cx="7333488" cy="685800"/>
          </a:xfrm>
          <a:solidFill>
            <a:schemeClr val="accent1">
              <a:alpha val="15000"/>
            </a:schemeClr>
          </a:solidFill>
          <a:ln>
            <a:solidFill>
              <a:schemeClr val="accent1"/>
            </a:solidFill>
            <a:miter lim="800000"/>
          </a:ln>
        </p:spPr>
        <p:txBody>
          <a:bodyPr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>
          <a:xfrm>
            <a:off x="6108192" y="6556248"/>
            <a:ext cx="2103120" cy="301752"/>
          </a:xfrm>
        </p:spPr>
        <p:txBody>
          <a:bodyPr/>
          <a:lstStyle>
            <a:lvl1pPr>
              <a:defRPr sz="900"/>
            </a:lvl1pPr>
          </a:lstStyle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>
          <a:xfrm>
            <a:off x="1170432" y="6557169"/>
            <a:ext cx="4948072" cy="301752"/>
          </a:xfrm>
        </p:spPr>
        <p:txBody>
          <a:bodyPr/>
          <a:lstStyle>
            <a:lvl1pPr>
              <a:defRPr sz="9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>
          <a:xfrm>
            <a:off x="8217192" y="6556248"/>
            <a:ext cx="365760" cy="301752"/>
          </a:xfrm>
        </p:spPr>
        <p:txBody>
          <a:bodyPr/>
          <a:lstStyle>
            <a:lvl1pPr algn="ctr">
              <a:defRPr sz="900"/>
            </a:lvl1pPr>
          </a:lstStyle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duotone>
              <a:schemeClr val="accent2">
                <a:shade val="45000"/>
                <a:satMod val="135000"/>
              </a:schemeClr>
              <a:prstClr val="white"/>
            </a:duotone>
            <a:lum bright="-51000" contrast="-7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ый треугольник 10"/>
          <p:cNvSpPr/>
          <p:nvPr/>
        </p:nvSpPr>
        <p:spPr>
          <a:xfrm>
            <a:off x="7034" y="14068"/>
            <a:ext cx="9129932" cy="6836899"/>
          </a:xfrm>
          <a:prstGeom prst="rtTriangle">
            <a:avLst/>
          </a:prstGeom>
          <a:gradFill flip="none" rotWithShape="1">
            <a:gsLst>
              <a:gs pos="0">
                <a:schemeClr val="tx2">
                  <a:alpha val="10000"/>
                </a:schemeClr>
              </a:gs>
              <a:gs pos="70000">
                <a:schemeClr val="tx2">
                  <a:alpha val="8000"/>
                </a:schemeClr>
              </a:gs>
              <a:gs pos="100000">
                <a:schemeClr val="tx2">
                  <a:alpha val="1000"/>
                </a:schemeClr>
              </a:gs>
            </a:gsLst>
            <a:lin ang="8000000" scaled="1"/>
            <a:tileRect/>
          </a:gra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8" name="Прямая соединительная линия 7"/>
          <p:cNvCxnSpPr/>
          <p:nvPr/>
        </p:nvCxnSpPr>
        <p:spPr>
          <a:xfrm>
            <a:off x="0" y="7034"/>
            <a:ext cx="9136966" cy="6843933"/>
          </a:xfrm>
          <a:prstGeom prst="line">
            <a:avLst/>
          </a:prstGeom>
          <a:noFill/>
          <a:ln w="5000" cap="rnd" cmpd="sng" algn="ctr">
            <a:solidFill>
              <a:schemeClr val="bg2">
                <a:tint val="55000"/>
                <a:satMod val="200000"/>
                <a:alpha val="3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Прямая соединительная линия 8"/>
          <p:cNvCxnSpPr/>
          <p:nvPr/>
        </p:nvCxnSpPr>
        <p:spPr>
          <a:xfrm rot="10800000" flipV="1">
            <a:off x="6468794" y="4948410"/>
            <a:ext cx="2672861" cy="1900210"/>
          </a:xfrm>
          <a:prstGeom prst="line">
            <a:avLst/>
          </a:prstGeom>
          <a:noFill/>
          <a:ln w="6000" cap="rnd" cmpd="sng" algn="ctr">
            <a:solidFill>
              <a:schemeClr val="bg2">
                <a:tint val="50000"/>
                <a:satMod val="200000"/>
                <a:alpha val="45000"/>
              </a:schemeClr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Заголовок 2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1399032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ru-RU" smtClean="0"/>
              <a:t>Образец заголовка</a:t>
            </a:r>
            <a:endParaRPr kumimoji="0" lang="en-US"/>
          </a:p>
        </p:txBody>
      </p:sp>
      <p:sp>
        <p:nvSpPr>
          <p:cNvPr id="13" name="Текст 12"/>
          <p:cNvSpPr>
            <a:spLocks noGrp="1"/>
          </p:cNvSpPr>
          <p:nvPr>
            <p:ph type="body" idx="1"/>
          </p:nvPr>
        </p:nvSpPr>
        <p:spPr>
          <a:xfrm>
            <a:off x="457200" y="1882808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 eaLnBrk="1" latinLnBrk="0" hangingPunct="1"/>
            <a:r>
              <a:rPr kumimoji="0" lang="ru-RU" smtClean="0"/>
              <a:t>Образец текста</a:t>
            </a:r>
          </a:p>
          <a:p>
            <a:pPr lvl="1" eaLnBrk="1" latinLnBrk="0" hangingPunct="1"/>
            <a:r>
              <a:rPr kumimoji="0" lang="ru-RU" smtClean="0"/>
              <a:t>Второй уровень</a:t>
            </a:r>
          </a:p>
          <a:p>
            <a:pPr lvl="2" eaLnBrk="1" latinLnBrk="0" hangingPunct="1"/>
            <a:r>
              <a:rPr kumimoji="0" lang="ru-RU" smtClean="0"/>
              <a:t>Третий уровень</a:t>
            </a:r>
          </a:p>
          <a:p>
            <a:pPr lvl="3" eaLnBrk="1" latinLnBrk="0" hangingPunct="1"/>
            <a:r>
              <a:rPr kumimoji="0" lang="ru-RU" smtClean="0"/>
              <a:t>Четвертый уровень</a:t>
            </a:r>
          </a:p>
          <a:p>
            <a:pPr lvl="4" eaLnBrk="1" latinLnBrk="0" hangingPunct="1"/>
            <a:r>
              <a:rPr kumimoji="0" lang="ru-RU" smtClean="0"/>
              <a:t>Пятый уровень</a:t>
            </a:r>
            <a:endParaRPr kumimoji="0" lang="en-US"/>
          </a:p>
        </p:txBody>
      </p:sp>
      <p:sp>
        <p:nvSpPr>
          <p:cNvPr id="14" name="Дата 13"/>
          <p:cNvSpPr>
            <a:spLocks noGrp="1"/>
          </p:cNvSpPr>
          <p:nvPr>
            <p:ph type="dt" sz="half" idx="2"/>
          </p:nvPr>
        </p:nvSpPr>
        <p:spPr>
          <a:xfrm>
            <a:off x="4791456" y="6480969"/>
            <a:ext cx="2133600" cy="301752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 b="0">
                <a:solidFill>
                  <a:schemeClr val="tx1"/>
                </a:solidFill>
              </a:defRPr>
            </a:lvl1pPr>
          </a:lstStyle>
          <a:p>
            <a:fld id="{FC424DC7-F054-48E7-B768-152DE6142690}" type="datetimeFigureOut">
              <a:rPr lang="ru-RU" smtClean="0"/>
              <a:pPr/>
              <a:t>12.05.2024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3"/>
          </p:nvPr>
        </p:nvSpPr>
        <p:spPr>
          <a:xfrm>
            <a:off x="457200" y="6481890"/>
            <a:ext cx="4260056" cy="300831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</a:lstStyle>
          <a:p>
            <a:endParaRPr lang="ru-RU"/>
          </a:p>
        </p:txBody>
      </p:sp>
      <p:sp>
        <p:nvSpPr>
          <p:cNvPr id="23" name="Номер слайда 22"/>
          <p:cNvSpPr>
            <a:spLocks noGrp="1"/>
          </p:cNvSpPr>
          <p:nvPr>
            <p:ph type="sldNum" sz="quarter" idx="4"/>
          </p:nvPr>
        </p:nvSpPr>
        <p:spPr>
          <a:xfrm>
            <a:off x="7589520" y="6480969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F9B769DE-900E-4EC7-96AC-721F01C9234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marL="484632" algn="l" rtl="0" eaLnBrk="1" latinLnBrk="0" hangingPunct="1">
        <a:spcBef>
          <a:spcPct val="0"/>
        </a:spcBef>
        <a:buNone/>
        <a:defRPr kumimoji="0" sz="4200" kern="1200">
          <a:ln w="6350">
            <a:solidFill>
              <a:schemeClr val="accent1">
                <a:shade val="43000"/>
              </a:schemeClr>
            </a:solidFill>
          </a:ln>
          <a:solidFill>
            <a:schemeClr val="accent1">
              <a:tint val="83000"/>
              <a:satMod val="150000"/>
            </a:schemeClr>
          </a:solidFill>
          <a:effectLst>
            <a:outerShdw blurRad="26000" dist="26000" dir="14500000" algn="tl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"/>
        <a:defRPr kumimoji="0" sz="300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buClr>
          <a:schemeClr val="accent1"/>
        </a:buClr>
        <a:buSzPct val="95000"/>
        <a:buFont typeface="Verdana"/>
        <a:buChar char="›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buClr>
          <a:schemeClr val="accent1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slide" Target="slide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com/" TargetMode="External"/><Relationship Id="rId2" Type="http://schemas.openxmlformats.org/officeDocument/2006/relationships/hyperlink" Target="https://ru.wikipedia.org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chat.caifree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42910" y="3714752"/>
            <a:ext cx="8358246" cy="1470025"/>
          </a:xfrm>
        </p:spPr>
        <p:txBody>
          <a:bodyPr/>
          <a:lstStyle/>
          <a:p>
            <a:r>
              <a:rPr lang="ru-RU" b="1" dirty="0" smtClean="0">
                <a:effectLst/>
                <a:ea typeface="Anonymous Pro" pitchFamily="49" charset="0"/>
                <a:cs typeface="Ebrima" pitchFamily="2" charset="0"/>
              </a:rPr>
              <a:t>Дания</a:t>
            </a:r>
            <a:endParaRPr lang="ru-RU" b="1" dirty="0">
              <a:effectLst/>
              <a:ea typeface="Anonymous Pro" pitchFamily="49" charset="0"/>
              <a:cs typeface="Ebrima" pitchFamily="2" charset="0"/>
            </a:endParaRPr>
          </a:p>
        </p:txBody>
      </p:sp>
      <p:pic>
        <p:nvPicPr>
          <p:cNvPr id="14340" name="Picture 4" descr="undefined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8860" y="214290"/>
            <a:ext cx="3260606" cy="1985196"/>
          </a:xfrm>
          <a:prstGeom prst="rect">
            <a:avLst/>
          </a:prstGeom>
          <a:noFill/>
        </p:spPr>
      </p:pic>
      <p:pic>
        <p:nvPicPr>
          <p:cNvPr id="14338" name="Picture 2" descr="https://upload.wikimedia.org/wikipedia/commons/thumb/c/c6/National_Coat_of_arms_of_Denmark.svg/130px-National_Coat_of_arms_of_Denmark.svg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357554" y="214290"/>
            <a:ext cx="1238250" cy="2000264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1357290" y="2571744"/>
            <a:ext cx="60722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герб                                                                    флаг</a:t>
            </a:r>
            <a:endParaRPr lang="ru-RU" dirty="0"/>
          </a:p>
        </p:txBody>
      </p:sp>
      <p:sp>
        <p:nvSpPr>
          <p:cNvPr id="6" name="Управляющая кнопка: далее 5">
            <a:hlinkClick r:id="" action="ppaction://hlinkshowjump?jump=nextslide" highlightClick="1"/>
          </p:cNvPr>
          <p:cNvSpPr/>
          <p:nvPr/>
        </p:nvSpPr>
        <p:spPr>
          <a:xfrm>
            <a:off x="8286776" y="0"/>
            <a:ext cx="857224" cy="78579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араллелограмм 6">
            <a:hlinkClick r:id="rId4" action="ppaction://hlinksldjump"/>
          </p:cNvPr>
          <p:cNvSpPr/>
          <p:nvPr/>
        </p:nvSpPr>
        <p:spPr>
          <a:xfrm>
            <a:off x="0" y="6000768"/>
            <a:ext cx="3214710" cy="857232"/>
          </a:xfrm>
          <a:prstGeom prst="parallelogram">
            <a:avLst>
              <a:gd name="adj" fmla="val 86116"/>
            </a:avLst>
          </a:prstGeom>
          <a:solidFill>
            <a:srgbClr val="D34817">
              <a:alpha val="12941"/>
            </a:srgbClr>
          </a:solidFill>
          <a:ln>
            <a:solidFill>
              <a:srgbClr val="9B320E">
                <a:alpha val="1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n w="18415" cmpd="sng">
                  <a:noFill/>
                  <a:prstDash val="solid"/>
                </a:ln>
                <a:solidFill>
                  <a:srgbClr val="68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entury Gothic" pitchFamily="34" charset="0"/>
              </a:rPr>
              <a:t>Источники</a:t>
            </a:r>
            <a:endParaRPr lang="ru-RU" dirty="0">
              <a:ln w="18415" cmpd="sng">
                <a:noFill/>
                <a:prstDash val="solid"/>
              </a:ln>
              <a:solidFill>
                <a:srgbClr val="68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entury Gothic" pitchFamily="34" charset="0"/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ptsTypes="">
                                      <p:cBhvr>
                                        <p:cTn id="6" dur="2000" fill="hold"/>
                                        <p:tgtEl>
                                          <p:spTgt spid="14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0.25 0  E" pathEditMode="relative" ptsTypes="">
                                      <p:cBhvr>
                                        <p:cTn id="8" dur="20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xit" presetSubtype="0" fill="hold" grpId="1" nodeType="withEffect">
                                  <p:stCondLst>
                                    <p:cond delay="5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0"/>
                            </p:stCondLst>
                            <p:childTnLst>
                              <p:par>
                                <p:cTn id="17" presetID="10" presetClass="entr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8" grpId="2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Фото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ransition advTm="2100">
    <p:sndAc>
      <p:stSnd>
        <p:snd r:embed="rId2" name="Mariachi Madness - Jimena Contreras (mp3cut.net).wav"/>
      </p:stSnd>
    </p:sndAc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Фот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Фото"/>
          <p:cNvPicPr>
            <a:picLocks noChangeAspect="1" noChangeArrowheads="1"/>
          </p:cNvPicPr>
          <p:nvPr/>
        </p:nvPicPr>
        <p:blipFill>
          <a:blip r:embed="rId2"/>
          <a:srcRect r="11176"/>
          <a:stretch>
            <a:fillRect/>
          </a:stretch>
        </p:blipFill>
        <p:spPr bwMode="auto">
          <a:xfrm>
            <a:off x="-32" y="-24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Фото"/>
          <p:cNvPicPr>
            <a:picLocks noChangeAspect="1" noChangeArrowheads="1"/>
          </p:cNvPicPr>
          <p:nvPr/>
        </p:nvPicPr>
        <p:blipFill>
          <a:blip r:embed="rId2"/>
          <a:srcRect l="5552" r="5624"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 descr="Фото"/>
          <p:cNvPicPr>
            <a:picLocks noChangeAspect="1" noChangeArrowheads="1"/>
          </p:cNvPicPr>
          <p:nvPr/>
        </p:nvPicPr>
        <p:blipFill>
          <a:blip r:embed="rId2"/>
          <a:srcRect l="5552" r="5624"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  <p:pic>
        <p:nvPicPr>
          <p:cNvPr id="29698" name="Picture 2" descr="Фото"/>
          <p:cNvPicPr>
            <a:picLocks noChangeAspect="1" noChangeArrowheads="1"/>
          </p:cNvPicPr>
          <p:nvPr/>
        </p:nvPicPr>
        <p:blipFill>
          <a:blip r:embed="rId3"/>
          <a:srcRect l="7022" r="18076"/>
          <a:stretch>
            <a:fillRect/>
          </a:stretch>
        </p:blipFill>
        <p:spPr bwMode="auto">
          <a:xfrm>
            <a:off x="0" y="-24"/>
            <a:ext cx="9144000" cy="6858000"/>
          </a:xfrm>
          <a:prstGeom prst="rect">
            <a:avLst/>
          </a:prstGeom>
          <a:noFill/>
        </p:spPr>
      </p:pic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24" name="AutoShape 4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26" name="AutoShape 6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28" name="AutoShape 8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30" name="AutoShape 10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32" name="AutoShape 12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34" name="AutoShape 14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36" name="AutoShape 16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38" name="AutoShape 18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0740" name="AutoShape 20" descr="data:image/jpeg;base64,/9j/4AAQSkZJRgABAQAAAQABAAD/4QAqRXhpZgAASUkqAAgAAAABADEBAgAHAAAAGgAAAAAAAABHb29nbGUAAP/bAIQAAwICDQoKCgsKCwsLCwoLCwoKCgsKCgoKCgoLCAoLCgoKCwoKCwoKCwoKCgoKCwoKCgoKCg0LCwsNCgoNCgoKCAEDBAQGBQYKBgYKEA4LDRAQEBAQEBAPDw8PEA8QEA8QDw8PDw0PDQ8ODw0NDQ0PDQ8PDQ8NDw8PDw0NDQ8PDQ0N/8AAEQgAoADVAwERAAIRAQMRAf/EAB4AAAEEAwEBAQAAAAAAAAAAAAgEBQYHAgMJAQAK/8QAUBAAAgECAwQHBAYGBgYJBQAAAQIRAyEEEjEABSJBBgcIEzJRYRRCcYEJIzNSkaEkYnKxwfAVJUOC0eE0ZHOSsrNEU2N0oqPC0uIWJlSDpP/EABsBAAIDAQEBAAAAAAAAAAAAAAMEAQIFBgAH/8QAOREAAQMBBQUHAwMEAgMBAAAAAQACEQMEEiExQVFhcbHwBSKBkaHB0RMy4SMz8RRSYnIGQhU0kiT/2gAMAwEAAhEDEQA/AOZe6vF8j+7bOrHuro6YxV0dkfdgqY2oGJAXDsw5rm76kvEpMMMrMIs0ElWVoIwe3iRQBAnvCeEHXMdTOSLZD+pnofZGrgHAApYimpU+B1swAB4kdYcFR5EVEvII42+fFxb32Yjlx6jxy2x3sMj1kkWP3GRAqsz0m4Uqm4ZTbJU5K3IEAI/ICclMTse8zD2/HqNdpOx//U59dctzhhlNEilVOam32dY3tySoT5Wyv5WafFtT9z/b0PDfu10Vh3cRly/HJIN77m7pw0FqclmXUoTrVpxefvoPHdhxgrWrAeLpz0PsfY6ZHDJhro7w8R7j36nzfG4+8UNSMMolYYqHU6oSpur6hvcbK1xKtSk4NJY/LXcdvhru2aEdiARnzUefc2dZBaDbU5kZW9Scj03HxVh6bXl1J3XUEeYVxD2qTbpc1R9YB3lMw4AgZos6jkHHENYMrJKtFXsAdIyOXxxH51XmugQc0t3XQysUOjSy/AniGvusZiICsgGzD+8A/wADx/I5EoYw7viEx9IN35a1Nvdq/VOORenmdNdC6NUzMDJ7qmCDylkGlH9p9D8GPNeydO0cvxPksMXuQK4JE5WpkD7uclGIM8lqMzXg5VPITRkOLmaEH073MIpwAdsPPD3W3e+CDUKoDZQyVFEm8shFteZtG3rK5rHNOWI5r1cS04aFSrC0pKke9B+RvsyW4wlL2ErRTw8BvWpWP44iof47UtA78bhyCNRPcnrNacFh+Oo33VRPwBef/N284Qxo4nzw9laZcfD5900Y7iamBNgankRIKJIm4INS3MrrO1bsUyduHlifWF6e8N38fK276chQgJ45BPkgu5PlbhzDQspkbApMgl5yHPT58Fd5029fhRJej3ePnPFJARdBrCjzg2LWsASRA2DTZ9R0zhmeHXqiudcapbiMKKdMIDZRLNESdXY+V5NrDQWAAvUJeYbw/CowACSmzC4ANdl4tADPApNha2ZoDPrBhZIRSfOMC43LXedvDZ56qQNSmHesVGKr9mshz/1rc0H6i6NHjPD4Qe9vF0f5cvyfQb8qYeCbsaTMLduQicsixIPODIXT3mMQrTTYGi87wG38dDdQukwFku7BSAkZqjXAn8WJOmvE5B8gCSFJAC83j1uHxyGKGToFiMJHExkmw1/3UF/K5ux1MgCL/f3Rl1ieuCpliV5VplrsQqgSZKhVUfeaIsP7vxjPsQEAw3rgOvDJVI2ppq48tfDoHXTO7mmretMZWLL+sQs2IzCGL4ptAh5x3YxxM57tEu6oZw9UFG5El/kf3bfSq5hnkucp/cic+j06HHFY/FqjKrLgSwV1DJU/SqIKOLVAOYekyMpAJLJmR8ntmt9KiD/kAfIoVJoc6Ds+EXO8twtTbuqtN1YAE0ySz8MkPSfLlxSgAkVECYimAGemhcbcQ+g2p+pQMHZp5acDhsOi1WVnM7tTEbesevFJ8PjDTBVgKtFhBBiCDYlvdHmWAyG+ZacZ3yiO9AwcNPj48pnDSEPE6bfn5SvEYLu0OZWqYe8E3al+qxOqjkxOYe8dWbwF/EYHd7fHlsVwSDj1x+fNNz0u7UAnNSPgfnT8lf8AV5Zj4OfD9n4s+oP8uf558cyg3OHL8cuC1UaJoGT9iTf/ALIk3NtEPvHSmeI8BY0xhv1MD93Pdx2bcs4Rr0ZZcvxyXmLwxVmbJCHxQQbgACrFgAFGWoM11AaQaYz+pEv7hGOm/d8eWqs7u94ePysEYK3eKrSvBUEC6TJsGJzUzxpZiRnUD6wnZhgH2HXLcfg5HwOiq4k4p43vgrBlvlh1IvmEXy8jmWct4LZSdJ2FTPeLHYA4cD+OUqxyvBNO/NymtSbLdliqke8yEMAD+uBlJHJjfbzMHw7get2fgrE4SFrNJWUATL02A9CVgHziWmTJ9eQqD9Oo0uGRxRSLzCAttCgDDEAKcrj9lgD8Oen7tpu3HEO0KkG+0Eapx6N0T3VH73d07+uRZ/PbSq4VHcSsxg7g4DktyYew8ySfxYt/HZet+4U1R+0JLhqXA361Rz8QCVQ/DKFjztteoNNkcsfWVDDqkO7cFmdn9YH7Kyoj0LKzDlDbUqiAG7Bz6jwUtMyU2bxXOTzHgX1VTxE+rNMjQqE2BVhrAzxPXDmiUxLi5OG5d2RLwLWXyzaMfldQSAfFqHnaoaGNjU5/Hv8AwoJvGV6+EzNOqqf96oD+EUz8Ze1jTIbwAYJ1PoPzy4q0ymvf1eZpoSD/AGrDVQRPdqeTuNSLopkQzKVu0XBJz6x+B574JvcEwY6nlyooAMDKoAhBHObTEQIgWJ1VX8BAl3gNv43qM8l9hMIKYsJc+ZnXm3O55TmfzHEywO8b78usB1godAwasnwoEk8Tm8H8i0WVReAPWATO1yb2eA68+sUPLLNMmOxeVr8bEEBVF+UhR7q6STpKlmup2KymX7m9eZVHGN5TDvWmJBxBLvrSwtOYEe8wBWQtialQimnmoljp0aTniKQgauOf44DHikKtZrPvxOwdepSSuKlQyWZAPCtEqFA5cTUnLnnIRE5q1QHNs800KXdi9vP8iPVIO+rUxmOH8IOej/j/ALrfu27a0fZ4hJUvu80XX0YB/rLG8IYew6SAf9MoXWfeB0usa5gY2w/+QfsN/wBvYqtmEv8AD4XSDHbqp4hO7rL3igggmRVpvMhlNmlTdWBV1ygqXMRwAcWmRhyWkQQqw6X9V1SiGqUya1O5LqhNVY92tSQZqhAt31FRXBCh6FY5mVsuZXFyoIO34+DhsIVGONMyzy0UL3ZjxTbUwVzBAVus+Ok4mnUTlY5RIvTYMrJ1aTqR/U8Hezt/rxEFP06ramAz2fCxqV1UTS46Z1SIK+eUeXnTgOuiiwptQm9g77tuh46eOuqbaNdFtwBVVBmaDWnXuiRof1L63Cfskd2S7fz+7n+efHP325ZdenLlremKMJE0yQKb3+rJ0S4up0TQDw6FBsN7bwn/ALc9/Hbtz2ojHY7uvTZ5bE3YmmabSBANgBpEaARAi+XyAKWyrnuHfVEnMZ79/wA+aIBdMadYJX0cpgk0/IZ6R5FLZkHqhMjThIAH1bHbzmh4v66/Pjkd/FevXcNOuv4W5cPkYpe11ExCk3HrlJ5ABVamPUzUbeAeOB4/kesqGGJaU2YDBQzJGjZRy4WukR7qjgH7Hx2iu28A7aPUYeufii0jEjZ1+Epw26oNy1mYZRdRJLKIghRkIjT46DaHNlwdtAPpj6gq7Xd2NnXKE6bkHDTjQEqPgtQqPTQabOVMX4a+6RbgMVsppFNWjRA34JJ2h7L1Ut3+6I10MHBVhvXeGN9oFIUQlCmiotUspDnu04iM03qnuwMp0mY2fNlYW/Vc/PGMNpnWcsckq2u6/wDTDcNuOzhGe9TPKUpQCAfskjUQSM2l8qqWv5HbNwc4udlmeuOCfIgABJUwkkKv7K+gESZP3Ra83ieewQJJe7+SdOtFYmBdCVYmrGWmpi1v1VFp8gTos/GGCsDTD73fyes16NAk2PxmUBEgNFuYRdAxBmTyQHxGSZCsD5pvd92Pufjb1Ho0TIQKQCoJqOSRJzZcxJLkkXZicxJ1JzGZhix/2dns606G6syYCTU93lM0wWJ11y/tE+JiZMaDVs3vw8DN3XwF4O2JE1bKTl4mNpgm/PKPeb8QPWMuwXYGXYnZ1kNy9wTLj6xYNBygSalQtCCNQWBGdhplUwIu3CaZapUi5wvYnYOsEB9QNGeCZDvK5GHkTY12ANR/WkhEINcrMAoklKdQAqNltnZTh1Yyf7dPH48ysl9oc/u0/NYYLcABMKSSZa8ljMguxuxBgiTC6oqXXaaloLtwVGUmtxOJTmmIQWd2kckUQPQnKZPyX4X2WE7PNHKBno2vH/db9230O0mGeIWRR+/wKKr6NbEKu8MZmqpSJwahO8OVHY4ulC59EbTLYsTZYNxj9vNLqAifu04KlldDzI0XRsV2W1VT5A2Df3XnKw/VzZh72Y8I+fQtmAftKdcDj2AzKS4FiwXLUEaB1gBh5EgATICDiFBOWio5oOaY+k3V5SxQYqEp1DDkrIpO0EZyAQ1Gowt3qGTAVqlZQaZap1bog4jZr+R0IOKXewzJ8DqgZ6/etB9z472fELUFQ0lqg5RldC7pJKtlcEoSlVQGizpSbNS20aHYzrU36lF3cmIJxHD4Pm7NHZ2hc7tQY7Rr11CmHUn1mf0hSath1sHNKqjhgjtlViJYRmAZSCJ1AIGYEKWuxVbI4U6uzA+nQ8k6y0U6wlnj11Ktehus92wbip6FCAWpzqsNErf1sbTYFSCc8HaHb47d+uqIDqOuti9o7oywlRs6NanULEn0Ri1wwsUaZNj4lzPWMb7cxmPxs2jThkWdD11tSDHboNPQwVYPTcxY+oscrXDKIkF1HiQk4j7hkeo9x4HNWBnA5p6rDvFWqsyoMpMkEfaJAsTbhI4XIpsGykE2bShxE4HoHzwOzEKl/Dh0flJquADMhEDPwnytLoxPkpDRH3/hsMC80t1GPsfY+CNN0g9dfKV4rd4Oa1yA1oksCVcAnkoSne2p89rwPpg7JHv7lQHQ+Nv8fC83DhsoWZs72uT9szc/Q/O2xdW8AlzkfFeU2HdqJF1QR95TlzgD9jN8p+UMPfceJ68UU/aBwSDpARmRfWTzsotPlJOYTzHKNoGAJ8OvKPFXGMJq3jUzMFiFQQb8zBYzpc5VnkQ/LYNT7Q0a9D58ldpxnYst3YfImbzEKgAsJsB+s5uZiNDZS2wnDJgyHR+P5UzqVpq1siyRmdiY8iRy8wiCLxe3vOM1Pu/1HXX4VskykwSAeM3LMIAP3mkRoIRdAoEcMZrjHE+A60UE6BY4PDhZKtJN3qnn6KT+8fmbgwGM69dQhE4Roo90y6RLRpM7FUprqWgTPNpI9WykgnmZldiNpOqG6wEk7FBcGCXGAqcqdeNBmCrUz5rZFaM9tHqWVadvAk5/1pK7aNLse0DvObd1JOnAZzv5LNrdoUgO6Z4fOSkODLV8rNcDw0wIpJ5ZAfK31jX5qKcEE0toi7T8Tqetg9UoL1Uy/wAtE+DDBfFPnlU387nWefITPinZSZTIbGST4nfhYZUyqvkvP9oi5+UDkbbWDNq9CSLgCQLx8pH5MI/P5abE7uqiUGvRYcZ/Yb+G3eWv7BxCyKP3eBRUfRq01O8sUGCGcGCAzorf6VSzQtQqHXKT3kEFRAzIGLqDtH7AP8h11CUZMyNi6Hb93VUwzHuFyU3AyUOGrRMASBRDswS5UDDFVVoLKRM8pXsrXOMjxyPv78E6yrgJX2G6UrAzg0CQCrmWpMDN1qZQ6AgSyuvdpoQSGjJrWN7MQJHXXsmmV2uMSn3EYYkBpu11ddGnRlKypnzQ5iPcG2eRGCYBXM76SGmf6SweaZGCyg20XFViIiAPFJUKgUmyidvoPYH/AKx/2PIeCxrVH1cNnuVa30d3R9qm6cW4XOox7hlBOdSMHhDnUBcw1jMufyNPLmYZ/bzQ6qyc7vucCiWRzm3o2+wV8b6bLx5pAEZ4Fl+7WVTBXyqrKakEA5W46oDTwIwzj3G3hntyldBReKmIz6wWnBVA6suqkS6SSUnR1i5WeYuNRBBA8DqDwPsevSCmSNCPDrrxWisCQKbQxE91UJ+0XUqTpmgaaNAdSCD3RQczHEbN/WWWuPgIPXXUpm6P440a8NISpAPo2gNvgAZGmVjCqJJE93xG/b14aqzv7lLqu6yM62ItUpgi0Zpyx5I4HCPCoUc9igYh51z5HzCHMiOupwXi4wZ0gEWtC5Rldc2pEW7vS8SL67Rdi83Zj7e6IcYd1tSdGP1hnRjGh/sUPIAaztYCSzrUqjsL3Wi04yM1MclBYackiD8c+1W/aT1t9kQjFIncy9Ty4FHm0xB/vmPQGeW3iJhvieuACiYk9dSmvE4HMQgJ86lheZmT95zItaMwtY7Be7N2unW7T8KzRot9SuoGc2UWXzYnQLylhpyCzoC8LgR3R4nrqfAom/yTJi8TBl4ztoIsijyBtCgzcRfOw4grka29jGGm/r8KJ0TFjVkgGcsmE1Z/NmB1km4NtCxEgDznQcPPYvASti1/ICRoLhUn3m8MtyAIzmQAihjJ6NMvwA+T+OsUOo4MElVb2m6f9WV+bFqMsRxQMQjQNBTWQOGCT7wB4j1XZdJtOsMcYOA8vErDttT6lPLCQhO6scP+lUj5ZzYAn7Jhabc9ukt2FF3hzWNTIvhF7uzHnu1AHwAM8hqw15WWY0zbcC5hJXQtIhO+6eilWuwQKxJgilTRmaDzKpcKfv1CEBuWGxKdMuMMElVfUawS4q7ugPZYLw2LqDDU/JMlXEE5QbEq2FpsCbz7UT6SDtpMsLif1D4D564rOfbRPd9U19Z3R7CYGoqZUCvmKvVy1XcLluWrFouScqBEE2XZr6bKeDRCWD3VMZXL3ocPrD+w/wC7bctv7fiEeh9/gVefYnX9OqySqnCjOQqNw+00JlXZQw5lQc0AmCFMK9pUvqtDdL2Ou3SQlKbrpncuje7cbVND69xWp0manJbvQQgADB6cmoKgXheoJCxLj3cJ7alNoDiHRhgR54Y4jXzRg5pMgEHgo7vLHgqatMMqmQyKQSrMPEikqinMlQAA4cAqcpsoNSZaT79Y+IVyMYKQ9HusI0BlRmJaSyhleXJZsvdlcjkhhM1DUELBENITTs7xdcDO0HLcBrwlXmoDIyGke/4QhdtXfv8ASWKw9Qoab0MO1J1vZ+/ZrgiVsYy/EgDbpuxrNcoOA2z6BZlpr9+URP0X+EK7rxoJIy7xfQxrgcGf8rcW2J2+P1Wf6+5T1idea47/AGCtrtYUjR3bjMZQcU6+HovWFhxlbyQCAZ0YgSwswMKyY1ioNtNVtKp9pPiOBTVWoaLfqNzHUFC72SusLE7xp4qtWKqMPUppFJMkd4jEsuZ2ymVAKqBTMxlmAzXanZ1OyBppTBmZIjxgDz01zlM2W2urEtqxhERh7lEdhsAlZGWSbSRYGR76DkwOq+c66vzzHXvDqDtGw5EemsZamjGdHhUUKZzgGGgccfKM17r/AAYFbDHAeG47Pz+UUHU9BSTc2NLUlFT7Sladc9OIB/CJ5llE2YbOA3m46+h68p3IBZBw6C8xKSrqdV4l84zBzeeZDCAOXrsIEuI3yOvRFGHXW9J8TSilVI+4zRpLGmR/6R/iORmnBp62qjx3iE30Kil6pJH1ZyAEj7ikqOZJgaTMga7DiABtPXuilacTWVSiG5AkgCeNrAyNMsmZiSywbHapfpt5dclFwxwWD4XUctXN9I8IjWbDzIge8IF9xw8PnrVWAgJpxrS3oLKJ8IPM2uzchztYgAN4NGWnPfwVim2ngZYm0iJJ0B1GY6mCZCg6kmZOY2B29dbVQ7lR3aI67X3c1GnRph2rK7NULlSMjKAAAhgcRgAgr5KxJO5YOyha2l7nRGWGfqsu0240HBjQDOeOXosup7fdTE0BVcgs4VgqyIzIG1Ph8RmJZubkG1rQ1tneaVPTXU8UClUdXAqP8tAknaGM7vZbXqUxA8IOYnWBJt8fTZvsoTXHBAtxilKpTqq6vnr1aSUVD1GWoQpZUDcKhQC/CDMyT5zoDHZ2qiTSMblzVKuA+Sugu6OzT7NhGrVayMVp5jTpNoZUBC8ElgT7pS2axClhh/8Ah4F95lPntIk3GiFaXVh0cGFw4DBVLxVORSTdBGY84EnQxJEtdiR1L6RaI0nzS31PqElSve+6FKqwcSQCYJDCOR4RHlEwR5zZhrQ5ReLck9dBui1OsjN3aMVbIWYGbCQLK2gbnGu2TahUv/plVcclwX6E/an/AGdT/h217d+2P9hzWzQ+/wACiE7CeNanvByj92xwhyvEhSKtGCZIj0hgx5EHalsqvpiWZz7FIhodgcv4R2pvSjFHu2fvAWJVWJzKQStZaaZu4yvx+8tZ0IAlGXbAtFK+Gvnvn+ZEZe6PTJabuiSLWKsxQyGAAOUK9zdhnks4lgCLm7wrSdgMBafhNYEQmfpnhFqU3qFRnRR3hQlkeI4l90NAE08gJIIKgxtNUBwvEZZ9eyo0XcBl11KFnrcoguTae7GgABmq4BsSJIW4kxa5mB3fZLQaRO/2XNW1xDwOs1a/Ya393GHxwXPmOMlcjhR/oOEnvFIIdbWB8Jnkxnnu3GUzVAcJMYY5YrVsJfckHCVcHab6VnFbm3hR7pmZsO4SogOVTHideSggy/hQCcuh2xezbPNpYWnIpu01gKcOzKqz6O3ocaFLe9JiGU1MO1x/2ddfhNje3x1G2l26HMNPx9lWwFtQOPBQzqZ6Y1n6Rb2wxrH2bC08VWROEAd3icOqywUEBVqMoIjkWzZdkrT2dZ6dmbVpthxj1BkRlicYynZmnqFtqmp9N5lonTZHj1qiA6C9N6OORqlGqlamrZTUpMGyuAGuVlRUVWBgxmBuDmKnlzSq0v3WluGoIkeOMereC32PZUE03A8CDy6KldLdR8QM3kHlf8bNp+0PPSJnrrEa7QiDrreltPdskeUQeXCZjTQzA/HSdpM565+I+c1AgddcE3NhOF1NyQoP++Q2ljOY8tmD7nkozSJejysR3gHCWqElQSIVQ8TpMRaLaenvquay4DgY68l402ucHRiE14PDSWqEXJIUE6te58ggsT5CJmJSAkl3UflNOwF1J8XWvzgeguby3xN/FYDyBIN9cevxzQ4UexuNRHGeoFLeFCQDpMiYPnLkWFl9ZaL5gKriGtkocN6demJrb3bBUu7WjTq5AQGJYZkGcnNcgMT6nXhkHpP/ABtKnZv6gklxGWED55blgut1R9T6YgCY3n4UU7YO64xWCSSx9nqEk/7YAaWAtoLDbZ7CJfTeTtHJZnaJDHNjYfZXv2buqSq+GpIYpBlQy8Hh7kGcguxgTldk+IFxi9oMP1nOJ190xQtTGUsMeoS3tj9AKWE3RSIJaq+MoJxMBlU4fFuxVU4CCUUDNOWYFSbF/shg+v4e4WfaLU+qw3hhj115KEdhvGKm86ZcSpwtdW5Qpq4fiB5MrZSDyg+oPeWpwbRkiRI5FcoXYrpBg96YVKIjD5XYZD3jFysQZGgAfUZSpN1MDTEpWijTEyeGvqmKhluXXNJ9910/6OiQEVOEjLmCCSSQDIJEwpb84XdUZVN5hkLQonuCVHhu6pU8dXIMtxRUFrTBL1VPncBLcjMnYkECVacU0jfHcM6FatQ5plK1amRawZaFRItoWBmDHvbYlcX3nGIjQIVWqWmAFxY6Cn63/wDXU/4Dtr2/9rxHNdJQ+/zRKdg/EomNqmpTFVGwWVlPL9KwwBAvmaYhIJbQQTOwrc4BpkTiPdZrB3gjEwNfDNiVp06CKveUQandNRIY5pNQq4FQAUyJcEBhIfj7w44F5sR89bkx9rs1MRuAnFikzTTXModwGAVGcZQ4ykqT7zsWUkBgwJzDc1rHQDgiB2Cg+7+jlR6uJGHDNTpMSmUSk5VYplzklWMe84HEQamU5bPi4CMFAdAgoVOtqkUqVQSTHBDGWCpWqoA1zcBVXy4YBIjbs+xhFA8fZc7bf3BwVgdkDGqKeJDe9iA8ai2FoJMWuCshuf8ActznbIvWjHID2lbNjddogDPHmrS65OkJ9kemoTK7ZGI8S8WkgiJAy3nPLXtG0djtcbQCUrbnNuS04pP2L3BqbxuVJOGEj1OJBnS19b/smNnf+RtH1KeGh5ofZr3Cm4jb7KD9TfRP/wC5N71EGU1cJjlK2UknG4WOWWIWIIiCJiCNotlnmx0g3+5vIpmy2iKjnPxwPsh36nulmJ3fu7d5oVGpDEb67usgCxVotg8DKNmUkCCQYgiZsYJrbrKyvUeKrZuskZiDJ2EeSbstd1JrPpnNwByOGA1B80a/Z87RVDe1IC1GsUzthmJZlRqlRFZajBVcP3RYorFlFzcE7cbbLDUspxxGUjqcJ2fnp7NaWWkAjA5wrpw2By/D4i86mxiDryuPM7IAjTrrrJO3Cc1oxO64nl56ffWeXqfj8toLoHXWxXDJTfVwIIIJkGCTyPOJ/amY1iOe1XGeutFdrDmmHHYMKuZjYcuEW8vITqSSZ15AEd4BEuE4BDn1u9qehhhWp4fLUxCUXqIB9ZQQ06hRkqMpWWDI2ZZzAgEg2G27ZOy6lW6agusJjYd2BGSxrVbqdKRTN5w8R5g+mapPdmAr7235uVigqVq2Eo13VQFUKmIxTO3E8KFVcxzvy9Qu3Q/TFGx1adPIOIz/ANeC52rWBrNqVYyHM5ZlTHqc6ukxHS7eVOtUZFoVMS+ZAGJdMVhaapIV4BLmWUGI1GuxKtP/APA0HYPdJ1bQ5ta8wTJ18E5dvPo8lDeuBSnJUYNmJIhmJxT5jdmJgiJJ5ECwnZv/AI8wCm4b/PBLW6q94BfmfwiZ6jsJGBpOgAAFCk5AORgy1gYWEeFUL4VGafCBc8/bmlz3RtHunbM1tyHaqo/pAt5ocBhkRy4THDWm6AMMBic0FhcAta5sQRIkl3sgOFY3tnuFFVjW0yQFWXYl3+KW9MPUJy5MPUZDCsc/tGFVLOcl2aJbw628S9h2jULLMHDQjkVzTRFSZjPn+F0A37vvvicwCq2hULLOIZiVFjdoa0ra3GHXjBNZpeTJ8sOCO6oAQCltHeAyDWxYgQqaT7oOWOXiMiLwCdtGyM7gnemmuAGCa8dvrJmKkQIkeLncwLDKMxuJt57aVRsBeYSSmfdtfDVVzVnrVWJNqEHuxYAOyyxzKFZc0AA8IMlnxHhrHkuAx3T1ojEAmTmuM/QVvrh+xU/5Z2ft/wCyeI5rco/f58kUXYKqqMXVDxD4CokGcpJxOHsYI10AIIMxaZC9udAMjULNxvYI7OrqjhjXehUWn3j8VFuACEACU1qNx1DJeoAeGxbI1iMcQ7LBMt+3HNTnpluqVXPlJFhldabVCzlmUw4GYeLUiopexkZr3fqcQokAkqoujnTUYVsVw1VBYnhoVMQWYvXWSKSu0DulEMAhVtdKgguN26pzGCCTrX3krVKxRSqliLknMBiK5W5uYGVYOmXLqCB2/ZjbtEjf7Ln7V944e6s3sm1aS0cVVdnFSktWogXLkypQLw+YhiCtGqTkDEcAtmacS3MvWkyMJHIe61KABogameZVh9afSRRQq4cKGZa6qzZCrq1MVc4zK0FaecZZBUKQDxTtPYxNRtKqc3QfPYkbbTFNzmNOSYuyoCaO8qq1hRanUwpkrmlC9UVIHilFbMAtyQFEFwdmO26f1KzNwO7VesTrtJ06n2Cbez7v9jvfEFs2erha4kDM+ZqlJuZiZXVmUcs0lQX7VSDqNNugIPkClqLjLo2QPE5KGUN2foWCpN4Ke+VZkyKyrVWhhkzTBDEKCpTRgZg6g9WmyoXPGMtHiM/LFFZUcwjcfUFUfhtwmk1B6LlCiqFZSQykLjllHFwePxAhlNwQbhCrSwIIkHbjs+E+yriCMCMvVFR2du1NWqvSweOIZ3CCliQIFRmgBKyoJFRjGV6a5WNilPKC/IW3shre/Ry2HThu3c11Vk7Sc7u1M9vz8otqaMZEEkjQKeRW4mLC34jzviGyFawtjdqjHT3pAuDw1bFVwVpUQO9IVnIlgqgACSS7qPi2YkRKzTsT6jgxoz2qj7cxovF3kgQ68e0picdSqJTzYbDGnWhAfrakUGP1rqYH+zpnKCLtUiduxsXZNGhDnd523TwHz5Bcza+06tYFrTdGzU8T8KucRhMNSXeGYmvUbdmLFE95ly4w9Je6BpooUn9ASpWajUaqcr1KswqrT2rownaPQdBZBc45bDz/ACi26mumdHEdL9zNh3pvSo9H6WHLUaiFEenh66OGKiAys0OkZgxuLSMW1UL1kqsfq4n1EIcYies0wdmHf9NOmm+e9amne1950aRcSDUXetHKqSrDvCiOVJgQrcrbGtNNxsLGjPuzwgogIdUnd8Ji+kr3p/XlK4y092IRlvE4rGEydCYRTaRe0iNnuwmi7O1yDbS4tjXHHijs3RuCnSwaUaZVWRabtfhqNEFVsUJkMl2YErcyCF5qqCSZaYmd3Xmjlzg03SJ4oMO3dgMmAwhvmfGZ6kgRTqPhcXNPNmMmBzEnLqco21OzcarsMBgN42pZr3QQ7Zt3qoeyitQ4xDSQuww1YBcrtM18GBPdkMvHADSBML78joba5gs8PykcikSO+Y6xKPndm5Ki1qb1cRUIZA4LgmormGIJri4UkAR3gA4cxzQORbVaQb0xuOPmq1fuE4qxMLutkWCytlGotPEQpiJGZYN7gEE8yd2yw9oLckb7RCa947oDNJVeQmIPkIIvInz/AD21Kre6qU3YqtQtOhVrqgRS1TvHkqAzOinOM5USRAbLJsCxuNuRtdQtqEAJr6mhXJXoQfr1/Zqf8pttS2j9I8RzC6Kj9wRMdinAF8WoFpwtUG8GGq0lsRzuNeEi15AKlsF6RvSQwcUYm7ejwTedN0qyKbEMFLKxFSmcrGrScAE1mNNVgZVBW8ttmMouLgAMdFf6kNJOCsbpJhMW7Uiq1quTPFIslQqAoMVIHfPMVCnd94RMNmsU1DYa8Xi0xtkfKRZbaM3A7E8fhVVu7pzUZaqxlKuXBLMwRi7AoFZzTDCoagIVQSw8yYVbRdN0JurVa1slCD114cK7GWLOWqNJLCDXq5CpIBMpBOqjQMwuersALaZB6wWHWf8AUdKmfZi3Xnw+NeHOXD44TY04/o2rKn3wYqTrlJKACS7DE7RZeL4MEwPQLTssyzrUhTUdMKONp4zF0cwz0XLq2QGnXKU++RgCWLMzMEI4SGsWVgxL2TS+kylTmboA4wEv2mD9RxIicRwWrsg737uhvSo1l73D0mdgGpsKudO4ZSVB70EzxK2UNluJD3aALnjh5ZoNART8fhI+zdWarv2qEKgNRqNwgwP0ikQFPIXIuYygzeNmrdUu0xv91SxUrx4Y+Sj+ArF8LhqoA+t3y2SGVwCVw5yG5OrcJN3CmJ2vRJNMBzSCGgGREYRHoq1WgVDdcCCSRBnAmZ4YwvekHSKjXxe8m4GWvTanhKhpVDLjEtkqICimiXw9Cs2ZwkGKcjNfLZSqNpNacw4k46TPI5LRLqZeSDgRs1j51Uk6pUwlTeeF7rDMhatRaiwlFVDjSEDIKrLak1IFcpylWUM0l2Qq0qpEOdhOXQGnRT9J7BN3Z7DftR44o92aQAH1lZaZmbAo7EiOfCIm1ztkf08k8E22pACgHa73V/UmN9RQH/8AZQ20LJZg14d1klK1XAhc4esHcHd4YiNRi19QRuvFVb/3UgevzjoWhZbtVCukO5ctTFeQwuPa36m+qtIfj/GNqxzHJXDuvFPfRXpLW3fvLB16JisMGgzUoTL3rV0LR4HIGVmDqUaoM+WQpUD2g03A7VBwi9krt7FG72q9JsfVfM7L7W9RgFM1K2LpMWMplUtUmCO7jMQpBIUxW7tEDgvEd7DYo39Ipvla2/FKKCBu5aRVTPGmKxysvmDpax0PME37J7oE4d74VLSCGzuRvdCcQ2NwrHvExVOmyBKjMiIRlqkPSZI4FBpDSGvkypkjJexwJ0zRO6QZ2IRe2S1c7qwjVRlpHGO1ODILd06ZoyqQcuYXXXNBIkluz0mUq0NziD5KjKR+nfjA5JR9HHuqk+Pqe0PkT2Z0i3GamIowL2j6uCDIlhwtya7UaHUGtOV72/KQABfju910e391dJXK1cPiIynhUDvKJZShh1DLLL3fvEQTJU3J5Z1nDQbpPWnlOJRjQZmFE96k0+9UG4YiSAC0PGgyqJ5AAZdByG3V2Gjdos4BKk96CkeHdiDm+Pl+Pp/MnlqEdxUODoUV3n0TxCnPRoO6VSSO6pPUjIFQ5icoklTETpc8hxFtovfWJa0nLLBaDWgiVxn6GVIrKfR/+W22xbBNIjhzXQ08HBFd2EqrDFEU8oZsHVWWiAPaaBMSDLWsBHMza6lpIBlyyrROMbflEpvLotVpYx3LUnUMKhDhzRBhoMq6hHjhzKYAbKQYGyLXBwBH5QxaA0QQra33veolKjSZBUARWaoUnu6jI2pzZZvGUlQZgxrt0LbWKD2g/dE446bCsoUW17zZIHGDhvz0Th0R3cgpMDSXNSAEBchXLSFsxLBghqO+pHESS3Dn5Cra3GpLRAJMJz6hiCgU7adOmuJpdzAVqAMAkwBWqRY3WSScvKTbmex7Kquq0SX7UvdAMBWl2AcEr4LFqcpNWs6MrU+9Do1GkGRlyPCOEg8N9NBBQtnequGkjdoE+HOa1pYYMbJ1KfO0VvOjh6VSmlBaFRqbUFShhjRpcszt4F5ABwpJGYRxAbesIf8AVbhhO2cklWfUf95lQ7sL74org95HEXVcZg6mTKGzlKdUXvMDNeFMgxqVlrtK0fTexoEk/JRGNww2/Cc+xtvJa/SjeJKhxUwuJdQ0QCMVQZW+Ug2vy2JUAFKkx2OA5IlIlsuGc/KpLonjy+A3YyBuPehjhJTvCaGRQ3hLQ1lktrAgydWq6KlQE5JWm0XWkDrYrm6neze+Lp4fEswWlldoF2dqVXfeHdCfSqMLUDCcyvUXKCobZR7s0yzBWJ1OdXVPD7zpZUzjDlEaoymOGrSqtYWkIYAmVdCPe2z6jsp2rSpMLgY2K7emHWzTpugSjWrAPmZkFMAAK4le8dczSVgcKkEnvAQFYENxTLaNSAoB2qusenV3LikpCozk4Y5crKciY2g9VpiOCkrsYMwpidm6ZbgGpZ1GoCS7LiCgS6VdK0rU6YMHNUrArcAh9y4xCLQRJYCxBE2I12cCRKY+l286VTD7yYLFX+jqiJJYTWq9OXd8gBIYHClUObKBBI4oZvHMcfZRirq3N0EpY3pJh6NF+9oDctCsWqxTd1H7FKMwq1UI+rEopkk+KtQggjwQqUgAkD21W7si4Vj0k30adXuKVCrX7+kWScUEx/drQScrwsVKsUiW4EkGQCN8XB1omXd7reod2/NzrR31QRDnLYQO0al3qVeAA3J93iJZjcsxM7XshnzVKv2I6upfc43fgBhsSgNVTUNQE1KkOXYVIZO8JGZWILHNJJIUkgZFV0ONTQkRpovOnJCR20OgzYXcuC7xsxevnXiRoUrREkpIHKAST68g5QqNe4Rn+ERhN0jT8qHdi2ir1a4dajHuqWVqZqjuz37SW7uQZEZe8EBgGUgi9e2KxpUWOG0+OAy/GKzS8scS0TgPdGX0Fx2Nw2JWkTXqYRMrKSzKQubKQ6haJY5bZQjIJyBjptkDtWzOpd4Y8BgeOu6VamWCXGQdmn49FbG+atNnJQniZi+bMSZMiSTr/E7dFZ6pgILhqku76diP8rfw/PZmu/AQqNU53L1lUcNh6SPUAOatY2Md5I1H61jz2xRaGA3XHELRa4Rmvz79E/tl+D/8ttiWr9o+HNdCz7gjI+jWplt60wt8uCxLGCosMdhlPito0WBY+lyFbSWtMvyw9VmWgwCd490ZnSDq6apjKtU1cgJqMR3iPnZgSMyzUVe71zEKWzENIVZyX22iCYBJnZnyWMaok5LFsNSZjNZnquAoYB30pwBw2j4mecnXbTq2k5mmMs5TYouawu0CZcFud2R1auC0OqvkYGCoC5lFJsxXiPE4mwNojEbWuSbnqEsyvTnvAoJu1tuWpRxKd9V71npAg5XVgBUccWfzMsIsJyyYk9d2VUD6JgQAfZea8OJICvD6PHu/Y8U7jM4xbU1EE8PsuHYZYdTmDO/nMjytgdtX/qi4cIk8vZEr1C0NA2e5Vj9obotTbA42qaKZ6VF3FSo7PVU6jIrE5WtFoj12V7LqPbaKbS4wTkMB4pMOc44qpPo+Oh1TFUN4d0s5K+HJJjKD3VU8RJB/I/DbZ7ZcxhYXbPdNuaXDBPnY63OydL97o0BqOC3iXgyAUxuDQwSBN21gfv20nQaFJ24cldhhpb11iqy6qN3A7j6ONMF+k9NSxiyJ7NmGsRMEn012ftEfVqu3HmvN+xoR19nPHI+DoohGWmtV2cWXK+Lx5nT0J9fXZKo8NklMBhLoWG++jLYUYioWXNXrVCqKDmVXaeNTBVgkZvGpbKNAIxnvk4roaDARdA8VWOIqXv8Au/y2uKgTZpFaq1cMpVtD+PpGkQdDNvls7RqtnFKVabowQeddHVkMLVD0RFFqklQLUmalUQRE5abZgBIUIxFMWZJ0GuE3fLePnb5rGq07ovDLl+Nnkqp3tTJpVxeKmFRTBIDBt/Bipj1XNHoG8jtJGI4+0fKUOKLXqS61z/8AVmFxOKd2aruXD4dnppSksRTILqAqhSKRDd0AwJELExzlqszv6Qsp5h86zmquaYaOs0r7EOEp1OkfSIsULe11jRDCmXctvLGFu6z1EghBLZZsbxzLbbTWoUaRpzJwP/zw2qXtLnBu8qEfSPbvy7/wqzH6BSkxdZrYgExN4tpPKCdTrWOqHtvD40RqrbrIPWKPzquoYh8DRd1o1CEZ8404nZqmVXd3AZszgNUL8WUtC5dsStUsrwGuJjYJCA/vjBD79KNiFqbk3dUES1YGRIEHuOR9fO/LlbQstNjXtNMQCNTOEcSj0/2ieCHjsH47LWxY+r4qWEH1iK+tXE+HMrBT5m028hBe1bPTrUWCo+5BdGBM4DDBY9qcQcEdu5t6jvSgFPgAJMUahuqzGdOEEn/rL2sLjblHdmgs7tamfEjmkxVIw+E9YoQCVYn0Khfx4jNtOXw5dBZ6pBgiFozKZsFjGbS8ayYsTqBPOZHIyLkWLtSqIVroGagnXDvgUu5DWk1SDnYAiKVoCsJBm4jUW2wXsmq5zciBpxUYErkd0cSK6/tMPyO2taTNE+C6yn9wRUfR0ZjvV8gJKbvxZMeX9IYQeYgSRsG2Uy+k6Nx9Fz9vJGW1dG8Hu9mqwHppYyzYdiNDowXWRF3PoNdhUbNZKXee8P3E5eErLpUw494x5JFW6kVqKX9ooB6U1LI1QkhQAUipThiIBTMJImDY7an9VZ24C7jt+JWgZcILvIhRjcu6a6l8xQUw2UOwysQLZxTpeGdYrHOswZtth2ytQfIpiT/jgOvA8Um6mwDuyg6+kEwwXGYUCp3p9mJJtC/X1IAgAHbR7FMUXSI73si0mwFYv0dVGN34x1ALjHuqnMc0ew4QmFWDFzJLgGYg7K9qMvVWjdu37URzS4hEZ2gsKw3HvR2psp9jqyRTCg8PvEyTb3lKn0O2ZYqNy2Utl7ar/SIEwqL+it3GKuE3szMVy4jDrYA/9HczxAjnEbN/8gdH0+B5orWyDimDs0b2C9LOkRPGq4Pe9OCA0hN84KmAQZBsmgFtPhoW01BZaH08zc8i2VWm2SYUI6o2/qno0kZinSF6r3ktx4ZBMzqSbk7a9oI+tWdkI+SrUWlzW7SUYXZf3c2H3dhldINGkaVUMUbPWp4zEOt+JCKOeSZfPUMQvcHvcqo/6hvDLRa4p/TNw567vLr2d+nfSU1WvotlBBMXvzIEk8jFtBoEHNxWtShogKvcYmv/ALfn/HasJq8m5qP8wv8API/jsVuCC5MfSzowtZIdVZbFldSEdFdajKYPvGmhBgwQrASo20md4QDB0Oz+clm1IacRI1G3+M0GHWf0JbBrUAYujYXCutQIyqjtvZmNF5LAVEAEgsSQytAzCX6VUVBlB2arIrUDSdGY/uiAefDNT/oqgTpBQUAsKeFwgBnRThkIJgAHxRoLkc42rVaGtcM8UKmS4snYvey5vL+u8a597FYlgfInE1j8fwjZetApNkTkrg/qnifdae2fvjvd/wBGSTkwuHSTJN3rmJMm028tjWVoDMNp5BTaDOB2e66EdWfTRlwFKmrI/AVyVFhgOUPTvImQSGGg9dudfSuyDjuOXgdERjmBgaQEOf0ju/R/RG78PlcNTqnNmAGYBaYDKQSCJHLS0gc9KzPJqtGODT7DNe7opQ3cOaqXsEboJxNUkgSMFlMwRFXFXsQRHpr5+bvaLZoNwBi9mJ0Cyyy+4hHpuDoqz47EjgYqqS9QEhiUSy5tCNCSZ+W2FUbTFBjgMTs/le/ppM4KWbz6HMiuxCWBMLobcpDBfl+Oy4cXERKMaMKuNwY7hJJIi45iJmBpzuP89njedAQ3NkqmO1hjygwUHxe0EmCJ+wjVjIvaCdoaSPuRrPTzwXMjc3+kD9tv47NV/wBk8AuhYMYRR/Rsbwy78dMyIKuCxNF6jsqhEONwrsRmIzMQhVEWWLMLQGIcFX6dMuAnDZOY2LEtdMPMHJdaB0FpSt3YWALFUQwLWKsWn9W8+U7ca+pL4Ge/D5KSbZ2b05UegCHRCY1WCR+NUgX8hw+h2H9Kq77QT4RHiT6pgUmhO1LoaBfKgiMoPGFtEgcKKfgpnnOxm2WqwE4BHXMD6VugU3lghnLfoQ5KAP0qtIUKAItrz26Psf8AadjPez8AguEK4fopt40k3NjjVKSd61IzRoN24DQHW/lfbL7YrNZVbtj0k+ClrgBire7Y3WpQO5N5UVYl6uGdEhGCy0AEnSJ8ts/s4vfa6Ty3Cd3JUdWB7o1Qt/Rg9LloYLe2ZWM4mi1rQBhPORtq9uWSraalMUyIAM+auG3goL2ed9qu++kldswD0d4FMkAj2jeyVcstoIUTHkTtv1af6dJn9oaP/loCmlgHJz6ksHRbde70DTi/bcTVw7o5AwqU6lIPing5CyOvd0KdQMGqEsVZKdTKG1ueajmZAjHDSFpWKm24Kmw4Y6z64dTCKrcWLFGilOiDlRQoJm4j8ydTNzcyTfZR0RATjRjJTfjqpPP8LenPzOyxBTggJpxK+fr5HQD02rdRQQkFVBf56Dyg7eA2LxKTtGlx+Hy/EW/DZmmSlXiVXXW70V7/AA2LRnVaOIOFRzlBamaNanUpuhm2dqQp1PdysSYidj1Hlk12CSMI2panTbUizvJAJJnYVAejnRdsF0qqUXcN3WGw9LvBdaiNg8KykRqroZnSxtrtq03y2/tWDUaJDRoeSg/Zg3az7zxjosrSr1i8aqtSviMrAakcJuLix0kilRs08NFdjgKuOspn7TNTNvydYpYYRrPAT+eb/Pb1mHc8TyXrTg7wHNG91c74jD0/h6/xk/L+Qq9jXEgorRLQh7+kK33mo7vW/irm/oKX8fw2im2KzY/tdzarP/bPEe6i3Ym3myVcQVN8mEgkT4amMbT0zfnsTtF7W0WF20+yzWvuvJ4I5ei3TPuqrvUzTUiSolbDyUzoAL2EHbn3vbUaAck4KjXG8fVWjT6wkNJuKZUxBm+XSLGfx+Owm0SDLHCFeREg4KOdUW9KK0GFUJJcm4DWgQZKny0n/Da9pqVL/cyhUc9swEP/AG7N4UEO7zS972osFNhHs0W5c/jHpsnUtLmgfUTlmF6Vy8wNOMSfSq4/8TbdBUP6HgFoM+7xVudkvrGqbv3lUr0RTLez16Z7xWaEbF4csaYRlPeDKIlgsZp5AusqOYwObE4Z8Fl1aTajrrp1yXWvoHWOFqrXxe9++JBPslDDhKDZkMBiC7uVLAg5luATrfBtNuqV9MeET44H1SbG0aUhg9Sfwnvpb2hWIy4dcnm7Bc0csqkkCdZM/DZOa7hDoA3fPXFUfV/tUW3b11YluFTmJveWY8rCYHoFCj4mSU6tEgEl7vNBNRw1QDfSUb97zeWFzOXdcDSNTjDhGbFYrhBUAWymYHzNieg7AB/pXHGC84nPIbeKLTN4SVN/o+sfl3bioufb6huAQAMFg/XmZtHL47C7Vp36rRu9yoezFTvtSb7qNu7EyAqd2JAVRP1iiJ8X5+VvKOzrEBWFSTgqupRBVWdgapGB3peJxCflg1/xtPx26CqAXBNswaU29n/pLSwu8N+YiocwWmUFNWBq1atXFHuqKDk1VhqYCrmYwAWVTtMPuMa3MmPTNaPZbW3y52QE+qvfq13QMr1q0VcVXYPWZZK0wBCUKbEGKdIcKxGa9Q3qMdlqdNtJoaFoVajqry8qxArEaR6TzPIfDXapV2wk9XA/vjUctf4E7UhFlIalERcG4J5eo566W2iFZJGRb62ym49OUCOY2kBeO9J3MWv5fAzw30vpPofQ7XCEYKaN9YVHQqyWYgkGwMajl8R/jsZrsIKVezGQmjq/6vMO+9jRqcNWpTAwldolyKad3hy54hkAanSFoAVV0grVHVKNUBrjcOmwqwNOpQL3MH1AcTGJGRnfl1KoLseNlx+LbiHHMgwbPWJmLMCdRb0N5HRON1i5uLz/ADUU7R1EHpDVCjnhQBaJahSMWtcv/N9oojukDfyU1tJ2e6Lvq+oxQpgArA0iwsJBlptPMCNLkTtmtbdKdYRdQ59vU33eLXFeY0/suUnz2YptipO48wqVCCzxHumfsi4b7X40YMwAYrHyN+Yi/odVtbAS1gic9JWe37z4ckZ+HJgDlYiWEm/rqPgOV7X2x6lL+6E0WtOcL7F4cDmfI5ZEi/k0G1jrI+cLOs/1D+mhR/as937zyDSROqgAxrJBaSfQE+XqDD6jBdqAE6TAUgxg4Dr0Qt9ujpRD7vCk+DEEhpBHHSi0D1/AXOy9am2vGEEbI3J+zOifZB0qfpj+ler/AMb7aD//AFx/qPZabMXeJ5qQdU5Ptb5dStYRe/1qmLa3AMeYB5bOD7BwHJJf9yd66RbrxzMBEza4gcova9vQfPYT7Cx+LZB9FluYAU4neSKyo1REY2VJBdidJEzc8yIGpbZOrZHt1EdaKn03EYBO9JXRZBK5hqCRI9RJ53yi3mNstzC7AhBfvQB9szFZt4i5P6LRF/8AvOM/jP8ANz0vZzQ2hA/uPJqtZ8kQPYA3bO7K5OjY2qYMxbD4UT4YvETM2jTWtWiKlSTonSBhw91Yva2w8bqxHoi+ZicRSHlA1j+Rs3SEFDqYqv8A6OXAg4PeDMQuXFqWZoy0qa4KkWqvNgAJyg2JB5BmTOt9S7dbeiePtjC1bBTm867McPfX0CnHRhV3li2xJB9kw+dMGriC7Ew+JcFWOapBWnm0WSRJJKVjs7mAvqElxWxbK4fDGCANArXwlEJ4YE38h6AAAAa+QjTkNnXBJNcs6rk/v1Ouo8/TkNY9dh3Si32pG6fEWPOL39eYj+Zmt1XD0jqYfT1U/vPnrPofT0EFisHEpM1P8x5jkx/W/Vjne2thEKwKTVTHImwP4esDlP3r2uSTtKoVpqVVOoib38+Y0Hx0PIeuxAhEKP8ASLoYtZg4lXABR0JVkdTwkEwAVMMNeQOp2M9oeIKUBdTMhNHZ26vqLtiQKa0cVTCmsigKakM+aqpF2BLZjEm9wCwVs1tqrU6v0qrpBynrI+icr2eg6m2rSYAdY6z5oY+uygR0lxAPu4jBSfhgsEf5126izmWzxXL2nONkc590dXRzCd5RRhIIHyPCLFrT+q/79SGrTD8RmvMdcABQhdv1wa2AAnhSuGBmxz0hroZv4SY5wTAHSm9js+Ed57niPdKexdQlavI5qazcyclQ8oExyJ9YMbNVqlxolJNEuJ6yRhnAjmANLiL2vMQPUenqNlgWOzCYxW2nuf7r/gAb/jf5aeW1DZKbhhPBDL9oX2G3V5gX94C8HQEBhNxN7c/iuKDx94BHqF68Cgl+kEphcTgQsH6io0TZZqAW01y+umuwXMpwDTwzTVmIxjBC3Wtjavpiaw/81/59dqn9gf6jkFtU/uP+x5lWv2Tujj19793RFIuaeJP1uYoqrUWWIWSWFsoAOuh2YFYUqQeRoOSzbQ4NJvbdEf8AT6mnKzicZUYSfq6CrQSIsJIOb0lZP57Z57Qe/wC0R1uWcLSP+rPPFPeA6rsPRI7ugkqRdszuCFJk96zxMcgt4OUA7BNWs7LBS6u85nBO+OwOaQTEjST5mxGX8h8/M+YwuMlCDb2a5vdsLAZN4hf9Won8cRi/ztfQcgAAJ6GzUvpUg05yT5wrsA0RWfR84T+pnPP2yuTHkKdEX/DmI2k5lME5Kw+v3q8qY3BVaVIopqGmil2YZj3yOQAqMTwoxJgBUDExljYNS006ALnnAZpilZatocGMGJ68kOnV/wBD8VgqOI3OrU29oxK4rGVcOzsBS7ilSXClnp0yGZ6WZstyCFmVqI2dNO1PbWaDAGuGvFa7Kb7I11N5Ek6Y+wRH9EejrIirmVUUABUBAFrCNOG4sLiTz2ZehsUxw+5196TzPIwJnmNBJGwYRiVrr01g21Pn/wDKImIHKNNvXSpBErTXpjiGUjlOYciv3WI9Ty1MkwTCsNEiqLB5Dh5vEyvpOv5842qrgpOzAZbJzB4otzvlJ0aD5Dz2sFBOa1CmCDwrKkaEHUc/K4ED1PztCok9bo6raAKdRlb0B+UCSTFiNpVSm+vuFk8DeoGsfgtpj92xASgEBV30kqYjC4hcZQRlq0WzMAoIqJ76MoAkETyBuwDKSCq9rofVbvHUcCr2esGd0/ac/niFUHT7cFXeG+6m8MPQYYfEV8G6MGpnKyYbB0XTKWFSRVptlHd5SpUgQco0bBaadwMc8XsRBz1WXbbFWaXPawlmGIy65IyMHu5sqWIZV1InkJgG0H8NnJBySIBAhyD/AOkDX67d/inua05gAftUy6Eg2/nXbwHe8D7KTg08RyKcex/UJptyKsoNrMQHN4IvBC3j0YaFW2gdyd6XYe8UXCJaSD8VgRPmc1vxjztbZNlRpEDNNTsKVpWjS58mIEHlNvlb5nYwrXBicd6E4YYrFt4PJzKywYzLlZG9bGeerBbggm8malR5ZIMnchlojBAx29MSTvOghEBcDTe/m+LxakgXie7GwW3nN/Uzk+yas5IBnNDLvCj+nVh/rVf4fbv/AD+WwAf0Gn/FvILfYO8R/keZV99hZo6QRA+xxojkbKb2M6eWnMROxDjZxwCyba2S4b/ldKaWJJMQAvNiSoOnqrH5C33hacprsclmNpnVa6mJAHDExpN5jkZNvKJnXlwstaXGAjfTCQLRLAxIJ53t6CTy+A0IHps0aNxSXYQudHbfw0b0W0foWHOs3OJxmt/8/Tns5ohsEFFT9Hvgx/QpYwF9qxBZiCx/slACi7GYVVALOxVRJZQUatS7gM0/Tp3oJy6wVl9oHrL9ioKtMTjMQMmGoiCaKFhxtHDMrLN4XdbZqWHCrzr5tbgwfbz3ldPQH9K0vOfLcFD+qnoSMNRJqFTWqk1Hq54LvMM9q5OWxRfDoeanbeaxtNt0BZLnOquvdclOqdLQAiAZMHlab958hNgdNSCIuGUI4Y4CZ68l483MqfPQ8xe72P42namBRIIw65LQawkTl4Z1CRaSRduZtHMm8chnNWgx18LT3oA92Cf1IJA/eA35+u1725QGGcyvHcSfDYHwlBohk3E3uW9JPptXMqwwGM+MrQWsOJdT71OdF/V01jnObyETC9OPXylA1a8zJE5dPEDwoLsLAaHNbUHa4CG6NqU4bGaG5AgEcQEagcK8xIjURY+UhUuhLG8tdCIZzJMWkKOR8tQBA5GCC7KVpxmGtMEA2bxvMmSYPMgWk6g3AMA4Mj8pRzYP8KksTif6Oxud0zYSu4FVctSFYm7AMgEMSSL+KUP2hKYVvsxBFZoyz+Vu2G1AtNFxzy+EUT7sV0RqZDq656VQQwqIVzeLUsFuTOZx9Zc973elZLV9Rt7XX5CxbTZiw3T4fCAn6QUTi8Gv3cO5jymuw+HunT4WNttdpvGdyyXAtbB2qU9iro/nw9ThzfWmIp52EU7kQLrxDOhkaQATxFq0RUYAdiRvXXHrQInd5bvNNoZAAeZDKfSCDflMH1OW425W02d1LE4jbCZBvBJqmDzEHTy5H+9LcX7JvqZ2I2rTLLr0S82IKVJgDYhwLTBWQb8pLTBM68N9bhRU/oXr166dqASwYoB+3DiB/TAgqYwWHErpPtGLJHoRMGPjz21pa5oLDITdE4SEPu/hGPr/APeqn51mnZBmNnH+o5Lo8qh4nmrr7GWKy9I6IBgv7WgvBk4N6loBkjJpHry29J/pAdw5rKtw7zhvXS+vjxHGcxibRPwi5jQEtAtFzpm0muqOgLPaE0CqWaywo5CPgPuz62HkABp09CiKbVDjOCkOFThm0wNcvp5MZtoJ/wAQW8FFzeub3btGbewYC3sdBfK64jFE2AA98X+N9rTgpaIMIgOxX0kXB7iq4mu80ExNV6NIMJat3NJXGgIOcOFDStIGrWJhvque7SqEvbRZqMfPJdJ2ZRFw1X6GB8+ay6Ks2MrvvDGEFqhmkhIHdUSQFKgVeHMuVUDLmVYBl2qM7dCk2i1erVDUdAVnYHfxF1bnYDlPlNQ6aA6zHxBLyH9Pb16JSN6mL559DygEf2nz/DYTgdEQQlLOSb5iFtabqG1tU5k6nz+A2riFfADitdKi0G5vCxxczmkfWcssE+sc9vAKZE9fG9Z1lYAa6HUNe/L6zSAL6k/AbeheBk9fCzbENnYXMZhwh48JuOLwzc+azsS7ihh2A8M4WDFsp4WPEo8NWbq+nF4bcXrk29dUlwn+FsWvoSjmACQyVCCRy1MrAiLcxy2tdKoXtyPssmw0ZhH5PBYNEmabSMuaLakeZ2iDqrS3Mey011YAGwykCQpm8kT9TyI19QPuxdowwQXkTnn1tWkb2KzYkR91ua3/ALP3TMecX1I2K0BBLidevNMfS/dFLEIyVcvhIAKg2NyPsCQLl1MxrcZgdmLrYulBDnTeHXqk/Z560fZqx3VjKko5zYSsxgqzNCgFlA4mIB4eGowkFa5A5mow2WrIOBy+Ovhbki008RiM9+/iFQn0iLEb2w9NxGTAUmaLg58bjFLJJ0IpiAWJUyjE5M79LZXNeLzcuR2LmbUC03XZ8xtUs7FNULhHJXMe/aCLlfqUGhpvaZ0I1uscW2v/ANQsYyXEIoMTvBXBDZySLpnFiCLoGgqZjRgvq0TstUY14h0JhuajuLolIkZ1MQ3DnMqftBZzeLhTJJBCRxc3UsgpSW5cke5dxBWh95BSMwCE6CI8xChZEiDAGsfAhN1nGYQ3UgcQgK7ZOMzb4qXBy4fDLImPAzxcAi1QEgiZO2hZBFMDinbNhT8SqP6YVP06uf8AWGP/AI77Do/sN/1HJb5PfPE81a/ZfqAdI8JOne4nQwRO6sQAQfQ3/gdNr0Gl9mDRs91m20fqkb10opbwzXAJBtKq0n5zB85vOo9NClTaxsCVnlikG66JWxOugJUBbe8Ykk+g+WpJnFChYYpDUhabEyfcYmb6SBJvqBJ5bCJDcSjMaXYBDT149l9d44lqntRppQpd3Vfug1MVUcsyBmqjP3IkV3EItSaYYmlVjGt3bVOzkMDC5x0B/Hkt2w9i1LQDULwG7SM/UYKmui/R/wAOApVWqYXD1qlQuxp0hUeowOUoWcxZWKkkqMqGCaiAzP1XfVcIwGGasQKTPpNdOJxy9Ff+5+jVgucHmQGokTf00A58r8r7HOKo3D+Cpjgd1AQNBAGlM8rk6STcx65RtTrREggfynKjhovY2I8KWJUhfw8QHPLGm3rx2KS0ZTzSdqUA6TYEZadxcz8AVX8R5bVkwrgCf561XlRTA1FyZyU7g5QItouVr88x8tq+CuBjMrPEU2MAEkwoEU6Z1UQBGsEx8drQqCNo8ysDWJZivCDnIHdqYUq3CTN+HhnnsSROSrdwgmcteuK20aphpB0EEUdIYTPFoRI+JG0CDopdhr6reaRIWxMEgDuoIsp+9MHl8D8yjJCOZx9Vn7JBUimZEH7NtRzHFodYNpMREbXmMVSJkEjz/C2DccGGQm2oWpoyypH1gnUGDE6GOUar0kjA8vhaW3ASIygatcVBoLxxHUDS0wOdjduOCG/DH4+ExY/o6QJQqrTYhqwtGutip+Mz7uXiO2Eu9pnd4KrutnopXq088KzIxKspqsFYgyrLPhdSRGhEx4eENpoiswtcMFNnrGi8FqqLpfuzGb/xKOpptXw+DpYVlq1VpVGFHEYlyx7wAuQcSFYiJGSob1ABmWK1ss4dSrmCDszG30TlrsL7QRUoCQRlORH84e6vzs49VtfB4WqKtNA/f1ARNNwhCoApynOpKkVF80dagUhr9OK9NzWlpkFcybNUa9zXCCCrdppzaYN4IchTN+ZtrN7SdRAEQDmvQRkldHd7E8o0IIbKyn8gwvqOfqconNGSuJKbt4YLJfxqNVMsRJE2MEwJMSWBveY2zKlkiSyeE4KhZK509qOtO+MZBmO4Ewf/AMKibg3Bvp85MyZYIaAnKchq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42" name="Picture 22" descr="Фото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1"/>
          </a:xfrm>
          <a:prstGeom prst="rect">
            <a:avLst/>
          </a:prstGeom>
          <a:noFill/>
        </p:spPr>
      </p:pic>
    </p:spTree>
  </p:cSld>
  <p:clrMapOvr>
    <a:masterClrMapping/>
  </p:clrMapOvr>
  <p:transition advTm="500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 bright="-24000" contrast="-34000"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Парк 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Т</a:t>
            </a:r>
            <a:r>
              <a:rPr lang="vi-V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и́</a:t>
            </a:r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воли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882808"/>
            <a:ext cx="9144000" cy="49751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В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парке </a:t>
            </a:r>
            <a:r>
              <a:rPr lang="ru-RU" sz="20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Тиволи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все мечты сбываются! Это огромный парк, где полно развлечений: карусели, высокое колесо обозрения, американские горки и даже дом страха с привидениями и монстрами! А если захочется отдохнуть, можно прогуляться по красивым садам и насладиться цветами. Всегда весело и интересно!</a:t>
            </a:r>
            <a:endPara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1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 bright="-24000" contrast="-34000"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Фредериксборг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0" y="1882808"/>
            <a:ext cx="9144000" cy="49751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Теперь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поговорим о </a:t>
            </a:r>
            <a:r>
              <a:rPr lang="ru-RU" sz="20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Фредериксборге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! Это как волшебный замок прямо из сказки, где каждый камень имеет свою историю. Замок такой огромный, что в нём можно заблудиться, как в лабиринте! Внутри замка есть комнаты, украшенные как в детских мечтах: с ковровыми дорожками, золотыми рамами и огромными каминами, где можно согреться в холодные дни.</a:t>
            </a:r>
          </a:p>
          <a:p>
            <a:pPr algn="ctr">
              <a:buNone/>
            </a:pP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Но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самое удивительное в замке - это его сады! Они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просто волшебные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, полные цветов и фонтанов. Там можно побегать за бабочками или даже сделать пикник на зелёной траве. А ещё там есть озеро, где можно поплавать на лодке и понаблюдать за уточками.</a:t>
            </a:r>
          </a:p>
          <a:p>
            <a:pPr algn="ctr">
              <a:buNone/>
            </a:pPr>
            <a:endPara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6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 bright="-24000" contrast="-34000"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Русалочка</a:t>
            </a:r>
            <a:endParaRPr lang="ru-RU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-500098" y="1882808"/>
            <a:ext cx="9644098" cy="4975192"/>
          </a:xfrm>
        </p:spPr>
        <p:txBody>
          <a:bodyPr>
            <a:normAutofit/>
          </a:bodyPr>
          <a:lstStyle/>
          <a:p>
            <a:pPr algn="ctr">
              <a:buNone/>
            </a:pP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		Это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памятник в Дании, который выглядит как прекрасная девушка с рыбьим хвостом, точно как героиня из сказки. Она стоит на камне у моря и смотрит вдаль, словно ждет своего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принца. Можно </a:t>
            </a: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подойти поближе и даже сделать фотографию с этой прекрасной сказочной девушкой.</a:t>
            </a:r>
          </a:p>
          <a:p>
            <a:pPr algn="ctr">
              <a:buNone/>
            </a:pPr>
            <a:r>
              <a:rPr lang="ru-RU" sz="20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Этот памятник привлекает множество туристов, которые хотят почувствовать волшебство сказки и познакомиться с героиней из их детства. Ведь кто-то может сказать, что видел настоящую Русалочку!</a:t>
            </a:r>
          </a:p>
          <a:p>
            <a:pPr>
              <a:buNone/>
            </a:pPr>
            <a:endParaRPr lang="ru-RU" sz="20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algn="ctr">
              <a:buNone/>
            </a:pPr>
            <a:endParaRPr lang="ru-RU" sz="20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xit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6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7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0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1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2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xit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anim calcmode="discrete" valueType="clr">
                                      <p:cBhvr override="childStyle">
                                        <p:cTn id="16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anim calcmode="discrete" valueType="clr">
                                      <p:cBhvr>
                                        <p:cTn id="17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clrVal>
                                              <a:schemeClr val="hlink"/>
                                            </p:clrVal>
                                          </p:val>
                                        </p:tav>
                                        <p:tav tm="50000">
                                          <p:val>
                                            <p:clrVal>
                                              <a:schemeClr val="accent2"/>
                                            </p:clrVal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Благодарю всех за внимание!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46928"/>
          </a:xfrm>
        </p:spPr>
        <p:txBody>
          <a:bodyPr/>
          <a:lstStyle/>
          <a:p>
            <a:r>
              <a:rPr lang="ru-RU" dirty="0" smtClean="0"/>
              <a:t>Карта и данные</a:t>
            </a:r>
            <a:endParaRPr lang="ru-RU" dirty="0"/>
          </a:p>
        </p:txBody>
      </p:sp>
      <p:pic>
        <p:nvPicPr>
          <p:cNvPr id="15364" name="Picture 4" descr="Карта Дании | Дания на карте мира онлай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428868"/>
            <a:ext cx="3493150" cy="3910007"/>
          </a:xfrm>
          <a:prstGeom prst="roundRect">
            <a:avLst>
              <a:gd name="adj" fmla="val 357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/>
          <p:cNvSpPr txBox="1"/>
          <p:nvPr/>
        </p:nvSpPr>
        <p:spPr>
          <a:xfrm>
            <a:off x="857224" y="2714620"/>
            <a:ext cx="43380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Население: </a:t>
            </a:r>
            <a:r>
              <a:rPr lang="ru-RU" sz="2000" dirty="0"/>
              <a:t>5 855 </a:t>
            </a:r>
            <a:r>
              <a:rPr lang="ru-RU" sz="2000" dirty="0" smtClean="0"/>
              <a:t>432</a:t>
            </a:r>
            <a:r>
              <a:rPr lang="en-US" sz="2000" dirty="0" smtClean="0"/>
              <a:t> (</a:t>
            </a:r>
            <a:r>
              <a:rPr lang="ru-RU" sz="2000" dirty="0" smtClean="0"/>
              <a:t>от 2019 г.)</a:t>
            </a:r>
          </a:p>
          <a:p>
            <a:r>
              <a:rPr lang="ru-RU" sz="2000" dirty="0" smtClean="0"/>
              <a:t>Правление: </a:t>
            </a:r>
            <a:r>
              <a:rPr lang="ru-RU" sz="2000" dirty="0" err="1" smtClean="0">
                <a:hlinkClick r:id="" action="ppaction://hlinkshowjump?jump=nextslide"/>
              </a:rPr>
              <a:t>конст</a:t>
            </a:r>
            <a:r>
              <a:rPr lang="ru-RU" sz="2000" dirty="0" smtClean="0">
                <a:hlinkClick r:id="" action="ppaction://hlinkshowjump?jump=nextslide"/>
              </a:rPr>
              <a:t>. монархия</a:t>
            </a:r>
            <a:endParaRPr lang="ru-RU" sz="2000" dirty="0" smtClean="0"/>
          </a:p>
          <a:p>
            <a:r>
              <a:rPr lang="ru-RU" sz="2000" dirty="0" smtClean="0"/>
              <a:t>Столица: Копенгаген</a:t>
            </a:r>
          </a:p>
          <a:p>
            <a:r>
              <a:rPr lang="ru-RU" sz="2000" dirty="0" smtClean="0"/>
              <a:t>Король: Фредерик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ru-RU" sz="2000" dirty="0" smtClean="0"/>
          </a:p>
          <a:p>
            <a:r>
              <a:rPr lang="ru-RU" sz="2000" dirty="0" smtClean="0"/>
              <a:t>Площадь: 43 094 км²</a:t>
            </a:r>
          </a:p>
          <a:p>
            <a:endParaRPr lang="ru-RU" sz="2000" dirty="0" smtClean="0"/>
          </a:p>
        </p:txBody>
      </p:sp>
      <p:sp>
        <p:nvSpPr>
          <p:cNvPr id="7" name="Управляющая кнопка: далее 6">
            <a:hlinkClick r:id="rId3" action="ppaction://hlinksldjump" highlightClick="1"/>
          </p:cNvPr>
          <p:cNvSpPr/>
          <p:nvPr/>
        </p:nvSpPr>
        <p:spPr>
          <a:xfrm>
            <a:off x="8286776" y="0"/>
            <a:ext cx="857224" cy="78579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ru-RU" dirty="0" smtClean="0"/>
              <a:t>Большинство информации взято из </a:t>
            </a:r>
            <a:r>
              <a:rPr lang="ru-RU" dirty="0" err="1" smtClean="0"/>
              <a:t>Википедии</a:t>
            </a:r>
            <a:r>
              <a:rPr lang="ru-RU" dirty="0" smtClean="0"/>
              <a:t> – </a:t>
            </a:r>
            <a:r>
              <a:rPr lang="en-US" dirty="0" smtClean="0">
                <a:hlinkClick r:id="rId2"/>
              </a:rPr>
              <a:t>https://ru.wikipedia.org/</a:t>
            </a:r>
            <a:endParaRPr lang="en-US" dirty="0" smtClean="0"/>
          </a:p>
          <a:p>
            <a:pPr>
              <a:buNone/>
            </a:pPr>
            <a:r>
              <a:rPr lang="ru-RU" dirty="0" smtClean="0"/>
              <a:t>Все картинки из презентации взяты из </a:t>
            </a:r>
            <a:r>
              <a:rPr lang="en-US" dirty="0" smtClean="0"/>
              <a:t>Google – </a:t>
            </a:r>
            <a:r>
              <a:rPr lang="en-US" dirty="0" smtClean="0">
                <a:hlinkClick r:id="rId3"/>
              </a:rPr>
              <a:t>https://google.com/</a:t>
            </a:r>
            <a:endParaRPr lang="en-US" dirty="0" smtClean="0"/>
          </a:p>
          <a:p>
            <a:pPr>
              <a:buNone/>
            </a:pPr>
            <a:r>
              <a:rPr lang="ru-RU" dirty="0" smtClean="0"/>
              <a:t>Описание памятников и промышленности написано с помощью </a:t>
            </a:r>
            <a:r>
              <a:rPr lang="en-US" dirty="0" smtClean="0"/>
              <a:t>ChatGPT-4 – </a:t>
            </a:r>
            <a:r>
              <a:rPr lang="en-US" dirty="0" smtClean="0">
                <a:hlinkClick r:id="rId4"/>
              </a:rPr>
              <a:t>https://chat.caifree.com/</a:t>
            </a:r>
            <a:endParaRPr lang="en-US" dirty="0" smtClean="0"/>
          </a:p>
          <a:p>
            <a:pPr>
              <a:buNone/>
            </a:pPr>
            <a:endParaRPr lang="ru-RU" dirty="0"/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Источники</a:t>
            </a:r>
            <a:endParaRPr lang="ru-R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0"/>
            <a:ext cx="9148020" cy="13572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0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50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0"/>
                            </p:stCondLst>
                            <p:childTnLst>
                              <p:par>
                                <p:cTn id="1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5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allAtOnce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67494"/>
            <a:ext cx="8229600" cy="946928"/>
          </a:xfrm>
        </p:spPr>
        <p:txBody>
          <a:bodyPr/>
          <a:lstStyle/>
          <a:p>
            <a:r>
              <a:rPr lang="ru-RU" dirty="0" smtClean="0"/>
              <a:t>Карта и данные</a:t>
            </a:r>
            <a:endParaRPr lang="ru-RU" dirty="0"/>
          </a:p>
        </p:txBody>
      </p:sp>
      <p:pic>
        <p:nvPicPr>
          <p:cNvPr id="15364" name="Picture 4" descr="Карта Дании | Дания на карте мира онлайн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43504" y="2428868"/>
            <a:ext cx="3493150" cy="3910007"/>
          </a:xfrm>
          <a:prstGeom prst="roundRect">
            <a:avLst>
              <a:gd name="adj" fmla="val 3571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6" name="TextBox 5">
            <a:hlinkHover r:id="" action="ppaction://hlinkshowjump?jump=previousslide"/>
          </p:cNvPr>
          <p:cNvSpPr txBox="1"/>
          <p:nvPr/>
        </p:nvSpPr>
        <p:spPr>
          <a:xfrm>
            <a:off x="857224" y="2714620"/>
            <a:ext cx="4338047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000" dirty="0" smtClean="0"/>
              <a:t>Население: </a:t>
            </a:r>
            <a:r>
              <a:rPr lang="ru-RU" sz="2000" dirty="0"/>
              <a:t>5 855 </a:t>
            </a:r>
            <a:r>
              <a:rPr lang="ru-RU" sz="2000" dirty="0" smtClean="0"/>
              <a:t>432</a:t>
            </a:r>
            <a:r>
              <a:rPr lang="en-US" sz="2000" dirty="0" smtClean="0"/>
              <a:t> (</a:t>
            </a:r>
            <a:r>
              <a:rPr lang="ru-RU" sz="2000" dirty="0" smtClean="0"/>
              <a:t>от 2019 г.)</a:t>
            </a:r>
          </a:p>
          <a:p>
            <a:r>
              <a:rPr lang="ru-RU" sz="2000" dirty="0" smtClean="0"/>
              <a:t>Правление: </a:t>
            </a:r>
            <a:r>
              <a:rPr lang="ru-RU" sz="2000" dirty="0" err="1" smtClean="0"/>
              <a:t>конст</a:t>
            </a:r>
            <a:r>
              <a:rPr lang="ru-RU" sz="2000" dirty="0" smtClean="0"/>
              <a:t>. монархия</a:t>
            </a:r>
          </a:p>
          <a:p>
            <a:r>
              <a:rPr lang="ru-RU" sz="2000" dirty="0" smtClean="0"/>
              <a:t>Столица: Копенгаген</a:t>
            </a:r>
          </a:p>
          <a:p>
            <a:r>
              <a:rPr lang="ru-RU" sz="2000" dirty="0" smtClean="0"/>
              <a:t>Король: Фредерик </a:t>
            </a:r>
            <a:r>
              <a:rPr 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X</a:t>
            </a:r>
            <a:endParaRPr lang="ru-RU" sz="2000" dirty="0" smtClean="0"/>
          </a:p>
          <a:p>
            <a:r>
              <a:rPr lang="ru-RU" sz="2000" dirty="0" smtClean="0"/>
              <a:t>Площадь: 43 094 км²</a:t>
            </a:r>
          </a:p>
          <a:p>
            <a:endParaRPr lang="ru-RU" sz="2000" dirty="0" smtClean="0"/>
          </a:p>
        </p:txBody>
      </p:sp>
      <p:sp>
        <p:nvSpPr>
          <p:cNvPr id="7" name="Блок-схема: извлечение 6">
            <a:hlinkClick r:id="" action="ppaction://hlinkshowjump?jump=previousslide"/>
          </p:cNvPr>
          <p:cNvSpPr/>
          <p:nvPr/>
        </p:nvSpPr>
        <p:spPr>
          <a:xfrm>
            <a:off x="0" y="3357562"/>
            <a:ext cx="5715008" cy="1714512"/>
          </a:xfrm>
          <a:prstGeom prst="flowChartExtract">
            <a:avLst/>
          </a:prstGeom>
          <a:solidFill>
            <a:srgbClr val="333333">
              <a:alpha val="69804"/>
            </a:srgbClr>
          </a:solidFill>
          <a:ln>
            <a:solidFill>
              <a:srgbClr val="C0000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1350" dirty="0" smtClean="0"/>
              <a:t>Король или королева не имеют всей власти, они не все могут решать в государстве. У них есть ограничения.</a:t>
            </a:r>
          </a:p>
          <a:p>
            <a:pPr algn="ctr"/>
            <a:endParaRPr lang="ru-RU" sz="1400" dirty="0"/>
          </a:p>
          <a:p>
            <a:pPr algn="ctr"/>
            <a:endParaRPr lang="ru-RU" sz="1400" dirty="0"/>
          </a:p>
        </p:txBody>
      </p:sp>
      <p:sp>
        <p:nvSpPr>
          <p:cNvPr id="9" name="Управляющая кнопка: далее 8">
            <a:hlinkClick r:id="rId3" action="ppaction://hlinksldjump" highlightClick="1"/>
          </p:cNvPr>
          <p:cNvSpPr/>
          <p:nvPr/>
        </p:nvSpPr>
        <p:spPr>
          <a:xfrm>
            <a:off x="8286776" y="0"/>
            <a:ext cx="857224" cy="78579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Промышленность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485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Больше всего Дания развита в ветровой энергии (здесь она играет роль мировой лидер). В этой стране много электроэнергии, которую делают из нефти и газа, но также используют солнце. </a:t>
            </a:r>
          </a:p>
          <a:p>
            <a:r>
              <a:rPr lang="ru-RU" dirty="0" smtClean="0"/>
              <a:t>В Дании делают много металла и машин. Дания строит корабли, делает сельхозтехнику и медицинское оборудование. Например, в Копенгагене, Оденсе и </a:t>
            </a:r>
            <a:r>
              <a:rPr lang="ru-RU" dirty="0" err="1" smtClean="0"/>
              <a:t>Орхусе</a:t>
            </a:r>
            <a:r>
              <a:rPr lang="ru-RU" dirty="0" smtClean="0"/>
              <a:t> очень много заводов, где делают разные вещи.</a:t>
            </a:r>
          </a:p>
        </p:txBody>
      </p:sp>
      <p:sp>
        <p:nvSpPr>
          <p:cNvPr id="1026" name="AutoShape 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2" name="AutoShape 8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8" name="AutoShape 1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042" name="Picture 18" descr="Дания создаст два огромных острова и разместит там ветряки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86248" y="3643290"/>
            <a:ext cx="4714908" cy="3214710"/>
          </a:xfrm>
          <a:prstGeom prst="roundRect">
            <a:avLst>
              <a:gd name="adj" fmla="val 1145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Промышленность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485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Больше всего Дания развита в ветровой энергии (здесь она играет роль мировой лидер). В этой стране много электроэнергии, которую делают из нефти и газа, но также используют солнце. </a:t>
            </a:r>
          </a:p>
          <a:p>
            <a:r>
              <a:rPr lang="ru-RU" dirty="0" smtClean="0"/>
              <a:t>В Дании делают много металла и машин. Дания строит корабли, делает сельхозтехнику и медицинское оборудование. Например, в Копенгагене, Оденсе и </a:t>
            </a:r>
            <a:r>
              <a:rPr lang="ru-RU" dirty="0" err="1" smtClean="0"/>
              <a:t>Орхусе</a:t>
            </a:r>
            <a:r>
              <a:rPr lang="ru-RU" dirty="0" smtClean="0"/>
              <a:t> очень много заводов, где делают разные вещи.</a:t>
            </a:r>
          </a:p>
        </p:txBody>
      </p:sp>
      <p:sp>
        <p:nvSpPr>
          <p:cNvPr id="1026" name="AutoShape 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2" name="AutoShape 8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8" name="AutoShape 1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7410" name="Picture 2" descr="Принцип работы солнечных батарей и преимущества использования | Оборудование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571900"/>
            <a:ext cx="4857784" cy="3286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Промышленность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485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Больше всего Дания развита в ветровой энергии (здесь она играет роль мировой лидер). В этой стране много электроэнергии, которую делают из нефти и газа, но также используют солнце. </a:t>
            </a:r>
          </a:p>
          <a:p>
            <a:r>
              <a:rPr lang="ru-RU" dirty="0" smtClean="0"/>
              <a:t>В Дании делают много металла и машин. Дания строит корабли, делает сельхозтехнику и медицинское оборудование. Например, в Копенгагене, Оденсе и </a:t>
            </a:r>
            <a:r>
              <a:rPr lang="ru-RU" dirty="0" err="1" smtClean="0"/>
              <a:t>Орхусе</a:t>
            </a:r>
            <a:r>
              <a:rPr lang="ru-RU" dirty="0" smtClean="0"/>
              <a:t> очень много заводов, где делают разные вещи.</a:t>
            </a:r>
          </a:p>
        </p:txBody>
      </p:sp>
      <p:sp>
        <p:nvSpPr>
          <p:cNvPr id="1026" name="AutoShape 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2" name="AutoShape 8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8" name="AutoShape 1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encrypted-tbn0.gstatic.com/images?q=tbn:ANd9GcQXQb0iIvkkNBz4jsn4dhgHXcWfDIQ66UhuyAA8uyiNRA&amp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5" name="Picture 4" descr="https://encrypted-tbn0.gstatic.com/images?q=tbn:ANd9GcQXQb0iIvkkNBz4jsn4dhgHXcWfDIQ66UhuyAA8uyiNRA&amp;s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571876"/>
            <a:ext cx="4857784" cy="3286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Промышленность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485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Больше всего Дания развита в ветровой энергии (здесь она играет роль мировой лидер). В этой стране много электроэнергии, которую делают из нефти и газа, но также используют солнце. </a:t>
            </a:r>
          </a:p>
          <a:p>
            <a:r>
              <a:rPr lang="ru-RU" dirty="0" smtClean="0"/>
              <a:t>В Дании делают много металла и машин. Дания строит корабли, делает сельхозтехнику и медицинское оборудование. Например, в Копенгагене, Оденсе и </a:t>
            </a:r>
            <a:r>
              <a:rPr lang="ru-RU" dirty="0" err="1" smtClean="0"/>
              <a:t>Орхусе</a:t>
            </a:r>
            <a:r>
              <a:rPr lang="ru-RU" dirty="0" smtClean="0"/>
              <a:t> очень много заводов, где делают разные вещи.</a:t>
            </a:r>
          </a:p>
        </p:txBody>
      </p:sp>
      <p:sp>
        <p:nvSpPr>
          <p:cNvPr id="1026" name="AutoShape 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2" name="AutoShape 8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8" name="AutoShape 1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encrypted-tbn0.gstatic.com/images?q=tbn:ANd9GcQXQb0iIvkkNBz4jsn4dhgHXcWfDIQ66UhuyAA8uyiNRA&amp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19458" name="Picture 2" descr="Сельхозтехника в Дании на Flagma.dk — Купить недорого с доставкой в любой  регион!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14810" y="3571900"/>
            <a:ext cx="4929190" cy="3286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Промышленность</a:t>
            </a:r>
            <a:endParaRPr lang="ru-RU" dirty="0"/>
          </a:p>
        </p:txBody>
      </p:sp>
      <p:sp>
        <p:nvSpPr>
          <p:cNvPr id="4" name="TextBox 3"/>
          <p:cNvSpPr txBox="1"/>
          <p:nvPr/>
        </p:nvSpPr>
        <p:spPr>
          <a:xfrm>
            <a:off x="214282" y="1500174"/>
            <a:ext cx="485778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Больше всего Дания развита в ветровой энергии (здесь она играет роль мировой лидер). В этой стране много электроэнергии, которую делают из нефти и газа, но также используют солнце. </a:t>
            </a:r>
          </a:p>
          <a:p>
            <a:r>
              <a:rPr lang="ru-RU" dirty="0" smtClean="0"/>
              <a:t>В Дании делают много металла и машин. Дания строит корабли, делает сельхозтехнику и медицинское оборудование. Например, в Копенгагене, Оденсе и </a:t>
            </a:r>
            <a:r>
              <a:rPr lang="ru-RU" dirty="0" err="1" smtClean="0"/>
              <a:t>Орхусе</a:t>
            </a:r>
            <a:r>
              <a:rPr lang="ru-RU" dirty="0" smtClean="0"/>
              <a:t> очень много заводов, где делают разные вещи.</a:t>
            </a:r>
          </a:p>
        </p:txBody>
      </p:sp>
      <p:sp>
        <p:nvSpPr>
          <p:cNvPr id="1026" name="AutoShape 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28" name="AutoShape 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0" name="AutoShape 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2" name="AutoShape 8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4" name="AutoShape 10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6" name="AutoShape 12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38" name="AutoShape 14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040" name="AutoShape 16" descr="Ветряки поглощают Данию - KP.RU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3" name="AutoShape 2" descr="https://encrypted-tbn0.gstatic.com/images?q=tbn:ANd9GcQXQb0iIvkkNBz4jsn4dhgHXcWfDIQ66UhuyAA8uyiNRA&amp;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7" name="Управляющая кнопка: далее 16">
            <a:hlinkClick r:id="" action="ppaction://hlinkshowjump?jump=nextslide" highlightClick="1"/>
          </p:cNvPr>
          <p:cNvSpPr/>
          <p:nvPr/>
        </p:nvSpPr>
        <p:spPr>
          <a:xfrm>
            <a:off x="8286808" y="-24"/>
            <a:ext cx="857224" cy="785794"/>
          </a:xfrm>
          <a:prstGeom prst="actionButtonForwardNex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0484" name="Picture 4" descr="Неизвестные украли всё оборудование на самом большом заводе Lego в Дании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14810" y="3571876"/>
            <a:ext cx="4929222" cy="3286124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Достопримечательности</a:t>
            </a:r>
            <a:endParaRPr lang="ru-RU" dirty="0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Яркая">
  <a:themeElements>
    <a:clrScheme name="Справедливость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Яркая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</a:minorFont>
    </a:fontScheme>
    <a:fmtScheme name="Солнцестояние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1200"/>
                <a:satMod val="150000"/>
              </a:schemeClr>
              <a:schemeClr val="phClr">
                <a:tint val="90000"/>
                <a:satMod val="150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1350</TotalTime>
  <Words>481</Words>
  <Application>Microsoft Office PowerPoint</Application>
  <PresentationFormat>Экран (4:3)</PresentationFormat>
  <Paragraphs>45</Paragraphs>
  <Slides>20</Slides>
  <Notes>0</Notes>
  <HiddenSlides>1</HiddenSlides>
  <MMClips>0</MMClips>
  <ScaleCrop>false</ScaleCrop>
  <HeadingPairs>
    <vt:vector size="4" baseType="variant"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20</vt:i4>
      </vt:variant>
    </vt:vector>
  </HeadingPairs>
  <TitlesOfParts>
    <vt:vector size="21" baseType="lpstr">
      <vt:lpstr>Яркая</vt:lpstr>
      <vt:lpstr>Дания</vt:lpstr>
      <vt:lpstr>Карта и данные</vt:lpstr>
      <vt:lpstr>Карта и данные</vt:lpstr>
      <vt:lpstr>Промышленность</vt:lpstr>
      <vt:lpstr>Промышленность</vt:lpstr>
      <vt:lpstr>Промышленность</vt:lpstr>
      <vt:lpstr>Промышленность</vt:lpstr>
      <vt:lpstr>Промышленность</vt:lpstr>
      <vt:lpstr>Достопримечательности</vt:lpstr>
      <vt:lpstr>Слайд 10</vt:lpstr>
      <vt:lpstr>Слайд 11</vt:lpstr>
      <vt:lpstr>Слайд 12</vt:lpstr>
      <vt:lpstr>Слайд 13</vt:lpstr>
      <vt:lpstr>Слайд 14</vt:lpstr>
      <vt:lpstr>Слайд 15</vt:lpstr>
      <vt:lpstr>Парк Ти́воли</vt:lpstr>
      <vt:lpstr>Фредериксборг</vt:lpstr>
      <vt:lpstr>Русалочка</vt:lpstr>
      <vt:lpstr>Благодарю всех за внимание!</vt:lpstr>
      <vt:lpstr>Источники</vt:lpstr>
    </vt:vector>
  </TitlesOfParts>
  <Company>Reanimator Extreme Edition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Дания</dc:title>
  <dc:creator>Кирилл</dc:creator>
  <cp:lastModifiedBy>Кирилл</cp:lastModifiedBy>
  <cp:revision>5</cp:revision>
  <dcterms:created xsi:type="dcterms:W3CDTF">2024-05-03T16:36:50Z</dcterms:created>
  <dcterms:modified xsi:type="dcterms:W3CDTF">2024-05-12T18:37:38Z</dcterms:modified>
</cp:coreProperties>
</file>